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882" r:id="rId2"/>
  </p:sldMasterIdLst>
  <p:notesMasterIdLst>
    <p:notesMasterId r:id="rId91"/>
  </p:notesMasterIdLst>
  <p:handoutMasterIdLst>
    <p:handoutMasterId r:id="rId92"/>
  </p:handoutMasterIdLst>
  <p:sldIdLst>
    <p:sldId id="816" r:id="rId3"/>
    <p:sldId id="397" r:id="rId4"/>
    <p:sldId id="582" r:id="rId5"/>
    <p:sldId id="702" r:id="rId6"/>
    <p:sldId id="703" r:id="rId7"/>
    <p:sldId id="700" r:id="rId8"/>
    <p:sldId id="704" r:id="rId9"/>
    <p:sldId id="308" r:id="rId10"/>
    <p:sldId id="706" r:id="rId11"/>
    <p:sldId id="707" r:id="rId12"/>
    <p:sldId id="708" r:id="rId13"/>
    <p:sldId id="328" r:id="rId14"/>
    <p:sldId id="329" r:id="rId15"/>
    <p:sldId id="711" r:id="rId16"/>
    <p:sldId id="318" r:id="rId17"/>
    <p:sldId id="713" r:id="rId18"/>
    <p:sldId id="320" r:id="rId19"/>
    <p:sldId id="814" r:id="rId20"/>
    <p:sldId id="813" r:id="rId21"/>
    <p:sldId id="812" r:id="rId22"/>
    <p:sldId id="323" r:id="rId23"/>
    <p:sldId id="714" r:id="rId24"/>
    <p:sldId id="715" r:id="rId25"/>
    <p:sldId id="319" r:id="rId26"/>
    <p:sldId id="794" r:id="rId27"/>
    <p:sldId id="716" r:id="rId28"/>
    <p:sldId id="818" r:id="rId29"/>
    <p:sldId id="826" r:id="rId30"/>
    <p:sldId id="817" r:id="rId31"/>
    <p:sldId id="827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5" r:id="rId40"/>
    <p:sldId id="836" r:id="rId41"/>
    <p:sldId id="837" r:id="rId42"/>
    <p:sldId id="838" r:id="rId43"/>
    <p:sldId id="839" r:id="rId44"/>
    <p:sldId id="840" r:id="rId45"/>
    <p:sldId id="317" r:id="rId46"/>
    <p:sldId id="727" r:id="rId47"/>
    <p:sldId id="256" r:id="rId48"/>
    <p:sldId id="728" r:id="rId49"/>
    <p:sldId id="841" r:id="rId50"/>
    <p:sldId id="842" r:id="rId51"/>
    <p:sldId id="729" r:id="rId52"/>
    <p:sldId id="730" r:id="rId53"/>
    <p:sldId id="731" r:id="rId54"/>
    <p:sldId id="732" r:id="rId55"/>
    <p:sldId id="795" r:id="rId56"/>
    <p:sldId id="733" r:id="rId57"/>
    <p:sldId id="285" r:id="rId58"/>
    <p:sldId id="309" r:id="rId59"/>
    <p:sldId id="738" r:id="rId60"/>
    <p:sldId id="312" r:id="rId61"/>
    <p:sldId id="740" r:id="rId62"/>
    <p:sldId id="741" r:id="rId63"/>
    <p:sldId id="744" r:id="rId64"/>
    <p:sldId id="745" r:id="rId65"/>
    <p:sldId id="257" r:id="rId66"/>
    <p:sldId id="258" r:id="rId67"/>
    <p:sldId id="788" r:id="rId68"/>
    <p:sldId id="789" r:id="rId69"/>
    <p:sldId id="815" r:id="rId70"/>
    <p:sldId id="746" r:id="rId71"/>
    <p:sldId id="747" r:id="rId72"/>
    <p:sldId id="748" r:id="rId73"/>
    <p:sldId id="749" r:id="rId74"/>
    <p:sldId id="790" r:id="rId75"/>
    <p:sldId id="796" r:id="rId76"/>
    <p:sldId id="797" r:id="rId77"/>
    <p:sldId id="810" r:id="rId78"/>
    <p:sldId id="761" r:id="rId79"/>
    <p:sldId id="762" r:id="rId80"/>
    <p:sldId id="763" r:id="rId81"/>
    <p:sldId id="765" r:id="rId82"/>
    <p:sldId id="350" r:id="rId83"/>
    <p:sldId id="773" r:id="rId84"/>
    <p:sldId id="774" r:id="rId85"/>
    <p:sldId id="775" r:id="rId86"/>
    <p:sldId id="776" r:id="rId87"/>
    <p:sldId id="777" r:id="rId88"/>
    <p:sldId id="778" r:id="rId89"/>
    <p:sldId id="399" r:id="rId90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96FF"/>
    <a:srgbClr val="090A0B"/>
    <a:srgbClr val="FF2F92"/>
    <a:srgbClr val="FF0000"/>
    <a:srgbClr val="02058C"/>
    <a:srgbClr val="660066"/>
    <a:srgbClr val="FFCC00"/>
    <a:srgbClr val="9900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53" autoAdjust="0"/>
    <p:restoredTop sz="95271" autoAdjust="0"/>
  </p:normalViewPr>
  <p:slideViewPr>
    <p:cSldViewPr>
      <p:cViewPr varScale="1">
        <p:scale>
          <a:sx n="93" d="100"/>
          <a:sy n="93" d="100"/>
        </p:scale>
        <p:origin x="13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3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78B8324-74B6-472E-9B2D-DAF2F9541692}" type="datetimeFigureOut">
              <a:rPr lang="zh-CN" altLang="en-US"/>
              <a:pPr>
                <a:defRPr/>
              </a:pPr>
              <a:t>2023/10/28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B95043-7C99-4038-B5DC-BD4050676D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76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AF7394C-7A88-4663-9E2C-D3107622A224}" type="datetimeFigureOut">
              <a:rPr lang="zh-CN" altLang="en-US"/>
              <a:pPr>
                <a:defRPr/>
              </a:pPr>
              <a:t>2023/10/28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96D11E-7338-4CDA-8C9A-60AD196E8F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30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8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40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95626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07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559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2946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97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876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309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415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9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177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21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442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29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36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400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03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83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03E35-5404-41A9-BE4E-D8F0761E0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DBD30-8C03-4903-9188-BBF98519FB25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3B53B1A-81CA-4BDF-AF41-AB288580A9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839565A-849E-4F76-BD0E-32620DF29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8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922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0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28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71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CB00832-5DAC-4E74-8CA8-2AF4BED4C3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0497D7-9E73-4E3D-8938-2720C8020ED1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9D6CB687-E12E-456B-96CF-CB96A843A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5494660-F72E-4030-BB19-F17C1B3A3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1491553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10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1CAE5C7-1D96-4B66-97D9-19C76A518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46841A-353F-43B2-BE60-C85862F0FDA5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BB0E1B31-75E8-46D8-91EB-823EB4032C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5C288C13-5F3E-40A4-9480-623B68668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3397142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81EF77-F16F-4240-88C1-4276B7E4B8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D43C82-C44B-4B28-8EDE-4E036BC410D3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A8543705-35B8-45FE-BF4C-7EA0C78525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9C5A5408-4A73-4E6C-9335-C97936B98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171279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46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630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4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93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9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6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A9E528-8105-4E29-B640-5FBB839C2FC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25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81375A-7CF1-43C0-B4C7-B782C6D7685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41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118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11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1E3DFD-4A80-4105-AB7F-712AAEE959B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921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B13D-F7F8-41C2-86B7-FE77A285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D4B4AD-23D3-47F5-9457-F43195D5B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4EA96-C951-497A-B5F9-1551731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40641-35C4-4AD2-92B2-821DBCEC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0226F-1891-4F6B-8E24-89254B8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9E528-8105-4E29-B640-5FBB839C2FCC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135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03721-8322-480F-9234-E1813D4F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BC726-C1C3-40FD-8730-7FADD973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ED740-6D1A-4BCA-9468-A4C076C3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24F344-E121-49E8-8518-1B87E149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3ED28-A60B-4581-8BF8-217547DB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3DCF-2C93-4580-871F-2CF3AD984C8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0137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C741-3890-411B-97C4-DF16092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DC89E-3806-4EED-921A-F1354027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7936A-117B-4989-B666-41A9F14D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C06AC-1B6F-4E33-AEC9-38F29463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E1246-4E79-45D5-92A4-87DABB62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55916-8665-4B86-B4E4-279D0D2B4A6A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313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159A-82EC-4250-A369-6D8DEAB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A7EF6-7B48-43D6-8C3F-0240E69C3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6E701-6A66-43AC-89EB-737C2A25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A61AA-D161-414A-BC2B-34B09CDC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18E4-0AF0-411B-9A02-1A42CAFA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C38DE-7978-4796-B677-985FD94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07B3-63AA-4B47-95E3-AE55904DD8E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520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9E3A0-E3F4-490A-BCF0-9808387E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44E73-79F9-4A87-A5E5-8895D75C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6DB71-AB12-4F81-9A66-4BBF05AAA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529E5-4C7F-4453-BCBE-2754B6862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DB0D1C-1CE5-4AA8-9E95-9D755CC04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812E6F-C70D-451D-A00C-C9C385A9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A162A4-0629-4FBE-989A-A8F0C675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629F01-BB0C-4720-ABB6-056ECA61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1837-3C42-4163-B9FF-0F5271014470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2284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9300-E04A-42BA-AEA2-026D7307F2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lIns="72000" bIns="36000" anchor="t" anchorCtr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262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2D85AC-FAFC-48DD-82C0-E51D8285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2059C9-1A85-4508-B1A0-2191A75A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2CC4A-FB9C-431B-9200-A4F8A8E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2B4A-A96A-4D35-9195-14CEB66CEFA5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0204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8F40-240A-4654-A494-8DC0C8E9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D83A3-87A9-4828-9502-744816496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1D5CC-A2E7-4C45-9B55-205041BE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9227F-689C-4053-A376-57BA8E25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9A7D46-FC2B-43A9-8E72-3DDB7034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3C36E-C7C6-40B7-97F9-84925210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9340-544A-4913-AA86-7D197D90BAA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17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253DCF-2C93-4580-871F-2CF3AD984C8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920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79F9-2F07-4C49-B426-D03D595A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304341-5045-4700-B83E-A681C36EB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E80D1-9F19-4CF5-8024-B982317F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7B198-E7DE-4598-97AF-3AE0AA7E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D274BA-1BFA-4D51-8253-1E034C76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CCE0F-B8CB-4DE6-ADAE-7B0D2DD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C8B8-9D62-48F7-8E35-1339B3F6646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0691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2EBFB-BFEB-4A5A-AB12-15FF0DA8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8469F9-EA53-4854-ADFB-0CF7E4ADA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674A2-50A6-4F12-BABF-275E40AF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A56CF-5955-4CB9-B33E-7AF95C50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17421-2738-47AC-9839-850A5FD3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375A-7CF1-43C0-B4C7-B782C6D7685E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2923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6F64CC-2BB8-425E-A3A7-894902853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777D8-3D52-46AD-8349-D32BAF69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952D4-B07D-4A1E-AA6C-AEBDD34B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900930-A6C4-4C87-A55B-A578194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5F9DA-779D-4B7C-90BA-42B6D904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D55916-8665-4B86-B4E4-279D0D2B4A6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64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A07B3-63AA-4B47-95E3-AE55904DD8E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22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11837-3C42-4163-B9FF-0F527101447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111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A0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9D2EF960-DAB6-4688-A9F2-A643B11AB05F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30DBDF-8B30-4034-80E7-4FB75501CD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2500" y="1484313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17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22B4A-A96A-4D35-9195-14CEB66CEFA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101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799340-544A-4913-AA86-7D197D90BAA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878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B3C8B8-9D62-48F7-8E35-1339B3F6646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779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6838"/>
            <a:ext cx="82296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52800" y="64992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E7AFCD57-BADE-4B45-B9D6-2562B9FBD952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ltGray">
          <a:xfrm>
            <a:off x="-9525" y="0"/>
            <a:ext cx="188913" cy="6858000"/>
          </a:xfrm>
          <a:prstGeom prst="rect">
            <a:avLst/>
          </a:prstGeom>
          <a:solidFill>
            <a:srgbClr val="BABA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ltGray">
          <a:xfrm>
            <a:off x="0" y="404813"/>
            <a:ext cx="184150" cy="7207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ltGray">
          <a:xfrm>
            <a:off x="-14288" y="1128713"/>
            <a:ext cx="184151" cy="7207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ltGray">
          <a:xfrm>
            <a:off x="-14288" y="1847850"/>
            <a:ext cx="184151" cy="7207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ltGray">
          <a:xfrm>
            <a:off x="-14288" y="2552700"/>
            <a:ext cx="184151" cy="7207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rgbClr val="02058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rgbClr val="02058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2058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2058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B6F2EE-C635-428D-BB17-27ECB2AB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8C6F9-925F-4029-8260-3E904758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F3229-F86A-435B-957F-9A96486E4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23F3-7AD8-468E-8B60-6B3993A6370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BF9F5-8EF9-4DEE-A6DF-82F915C0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3643E-4A24-4B25-89A2-ADB9DDEB0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85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lin@cug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tags" Target="../tags/tag5.xml"/><Relationship Id="rId7" Type="http://schemas.openxmlformats.org/officeDocument/2006/relationships/image" Target="../media/image2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9.emf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42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7.bin"/><Relationship Id="rId2" Type="http://schemas.openxmlformats.org/officeDocument/2006/relationships/tags" Target="../tags/tag7.xml"/><Relationship Id="rId16" Type="http://schemas.openxmlformats.org/officeDocument/2006/relationships/image" Target="../media/image38.wmf"/><Relationship Id="rId20" Type="http://schemas.openxmlformats.org/officeDocument/2006/relationships/image" Target="../media/image41.png"/><Relationship Id="rId1" Type="http://schemas.openxmlformats.org/officeDocument/2006/relationships/tags" Target="../tags/tag6.x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35.wmf"/><Relationship Id="rId19" Type="http://schemas.openxmlformats.org/officeDocument/2006/relationships/image" Target="../media/image40.png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7.wmf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18.bin"/><Relationship Id="rId21" Type="http://schemas.openxmlformats.org/officeDocument/2006/relationships/image" Target="../media/image39.emf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0.wmf"/><Relationship Id="rId20" Type="http://schemas.openxmlformats.org/officeDocument/2006/relationships/oleObject" Target="../embeddings/oleObject26.bin"/><Relationship Id="rId1" Type="http://schemas.openxmlformats.org/officeDocument/2006/relationships/tags" Target="../tags/tag8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47.wmf"/><Relationship Id="rId19" Type="http://schemas.openxmlformats.org/officeDocument/2006/relationships/image" Target="../media/image40.png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9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wmf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56.png"/><Relationship Id="rId4" Type="http://schemas.openxmlformats.org/officeDocument/2006/relationships/image" Target="../media/image52.wmf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4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9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4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image" Target="../media/image162.w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4.png"/><Relationship Id="rId4" Type="http://schemas.openxmlformats.org/officeDocument/2006/relationships/image" Target="../media/image163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image" Target="../media/image170.png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169.w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41.bin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wmf"/><Relationship Id="rId18" Type="http://schemas.openxmlformats.org/officeDocument/2006/relationships/oleObject" Target="../embeddings/oleObject51.bin"/><Relationship Id="rId26" Type="http://schemas.openxmlformats.org/officeDocument/2006/relationships/oleObject" Target="../embeddings/oleObject55.bin"/><Relationship Id="rId39" Type="http://schemas.openxmlformats.org/officeDocument/2006/relationships/image" Target="../media/image188.wmf"/><Relationship Id="rId21" Type="http://schemas.openxmlformats.org/officeDocument/2006/relationships/image" Target="../media/image180.wmf"/><Relationship Id="rId34" Type="http://schemas.openxmlformats.org/officeDocument/2006/relationships/image" Target="../media/image186.wmf"/><Relationship Id="rId42" Type="http://schemas.openxmlformats.org/officeDocument/2006/relationships/oleObject" Target="../embeddings/oleObject64.bin"/><Relationship Id="rId7" Type="http://schemas.openxmlformats.org/officeDocument/2006/relationships/image" Target="../media/image173.wmf"/><Relationship Id="rId2" Type="http://schemas.openxmlformats.org/officeDocument/2006/relationships/oleObject" Target="../embeddings/oleObject43.bin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2.bin"/><Relationship Id="rId29" Type="http://schemas.openxmlformats.org/officeDocument/2006/relationships/image" Target="../media/image184.wmf"/><Relationship Id="rId41" Type="http://schemas.openxmlformats.org/officeDocument/2006/relationships/image" Target="../media/image189.wmf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175.wmf"/><Relationship Id="rId24" Type="http://schemas.openxmlformats.org/officeDocument/2006/relationships/oleObject" Target="../embeddings/oleObject54.bin"/><Relationship Id="rId32" Type="http://schemas.openxmlformats.org/officeDocument/2006/relationships/image" Target="../media/image185.wmf"/><Relationship Id="rId37" Type="http://schemas.openxmlformats.org/officeDocument/2006/relationships/oleObject" Target="../embeddings/oleObject61.bin"/><Relationship Id="rId40" Type="http://schemas.openxmlformats.org/officeDocument/2006/relationships/oleObject" Target="../embeddings/oleObject63.bin"/><Relationship Id="rId5" Type="http://schemas.openxmlformats.org/officeDocument/2006/relationships/image" Target="../media/image172.wmf"/><Relationship Id="rId15" Type="http://schemas.openxmlformats.org/officeDocument/2006/relationships/image" Target="../media/image177.wmf"/><Relationship Id="rId23" Type="http://schemas.openxmlformats.org/officeDocument/2006/relationships/image" Target="../media/image181.wmf"/><Relationship Id="rId28" Type="http://schemas.openxmlformats.org/officeDocument/2006/relationships/oleObject" Target="../embeddings/oleObject56.bin"/><Relationship Id="rId36" Type="http://schemas.openxmlformats.org/officeDocument/2006/relationships/image" Target="../media/image187.wmf"/><Relationship Id="rId10" Type="http://schemas.openxmlformats.org/officeDocument/2006/relationships/oleObject" Target="../embeddings/oleObject47.bin"/><Relationship Id="rId19" Type="http://schemas.openxmlformats.org/officeDocument/2006/relationships/image" Target="../media/image179.wmf"/><Relationship Id="rId31" Type="http://schemas.openxmlformats.org/officeDocument/2006/relationships/oleObject" Target="../embeddings/oleObject58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74.wmf"/><Relationship Id="rId14" Type="http://schemas.openxmlformats.org/officeDocument/2006/relationships/oleObject" Target="../embeddings/oleObject49.bin"/><Relationship Id="rId22" Type="http://schemas.openxmlformats.org/officeDocument/2006/relationships/oleObject" Target="../embeddings/oleObject53.bin"/><Relationship Id="rId27" Type="http://schemas.openxmlformats.org/officeDocument/2006/relationships/image" Target="../media/image183.wmf"/><Relationship Id="rId30" Type="http://schemas.openxmlformats.org/officeDocument/2006/relationships/oleObject" Target="../embeddings/oleObject57.bin"/><Relationship Id="rId35" Type="http://schemas.openxmlformats.org/officeDocument/2006/relationships/oleObject" Target="../embeddings/oleObject60.bin"/><Relationship Id="rId8" Type="http://schemas.openxmlformats.org/officeDocument/2006/relationships/oleObject" Target="../embeddings/oleObject46.bin"/><Relationship Id="rId3" Type="http://schemas.openxmlformats.org/officeDocument/2006/relationships/image" Target="../media/image171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178.wmf"/><Relationship Id="rId25" Type="http://schemas.openxmlformats.org/officeDocument/2006/relationships/image" Target="../media/image182.wmf"/><Relationship Id="rId33" Type="http://schemas.openxmlformats.org/officeDocument/2006/relationships/oleObject" Target="../embeddings/oleObject59.bin"/><Relationship Id="rId38" Type="http://schemas.openxmlformats.org/officeDocument/2006/relationships/oleObject" Target="../embeddings/oleObject6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96.png"/><Relationship Id="rId3" Type="http://schemas.openxmlformats.org/officeDocument/2006/relationships/image" Target="../media/image190.wmf"/><Relationship Id="rId7" Type="http://schemas.openxmlformats.org/officeDocument/2006/relationships/image" Target="../media/image192.wmf"/><Relationship Id="rId12" Type="http://schemas.openxmlformats.org/officeDocument/2006/relationships/image" Target="../media/image195.png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93.wmf"/><Relationship Id="rId14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203.wmf"/><Relationship Id="rId18" Type="http://schemas.openxmlformats.org/officeDocument/2006/relationships/oleObject" Target="../embeddings/oleObject78.bin"/><Relationship Id="rId3" Type="http://schemas.openxmlformats.org/officeDocument/2006/relationships/image" Target="../media/image198.wmf"/><Relationship Id="rId21" Type="http://schemas.openxmlformats.org/officeDocument/2006/relationships/image" Target="../media/image207.wmf"/><Relationship Id="rId7" Type="http://schemas.openxmlformats.org/officeDocument/2006/relationships/image" Target="../media/image200.wmf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205.wmf"/><Relationship Id="rId2" Type="http://schemas.openxmlformats.org/officeDocument/2006/relationships/oleObject" Target="../embeddings/oleObject70.bin"/><Relationship Id="rId16" Type="http://schemas.openxmlformats.org/officeDocument/2006/relationships/oleObject" Target="../embeddings/oleObject77.bin"/><Relationship Id="rId20" Type="http://schemas.openxmlformats.org/officeDocument/2006/relationships/oleObject" Target="../embeddings/oleObject7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202.wmf"/><Relationship Id="rId5" Type="http://schemas.openxmlformats.org/officeDocument/2006/relationships/image" Target="../media/image199.wmf"/><Relationship Id="rId15" Type="http://schemas.openxmlformats.org/officeDocument/2006/relationships/image" Target="../media/image204.wmf"/><Relationship Id="rId10" Type="http://schemas.openxmlformats.org/officeDocument/2006/relationships/oleObject" Target="../embeddings/oleObject74.bin"/><Relationship Id="rId19" Type="http://schemas.openxmlformats.org/officeDocument/2006/relationships/image" Target="../media/image206.w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201.wmf"/><Relationship Id="rId14" Type="http://schemas.openxmlformats.org/officeDocument/2006/relationships/oleObject" Target="../embeddings/oleObject76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04.w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210.png"/><Relationship Id="rId5" Type="http://schemas.openxmlformats.org/officeDocument/2006/relationships/image" Target="../media/image208.w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80.bin"/><Relationship Id="rId9" Type="http://schemas.openxmlformats.org/officeDocument/2006/relationships/image" Target="../media/image209.emf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90.bin"/><Relationship Id="rId26" Type="http://schemas.openxmlformats.org/officeDocument/2006/relationships/oleObject" Target="../embeddings/oleObject95.bin"/><Relationship Id="rId39" Type="http://schemas.openxmlformats.org/officeDocument/2006/relationships/oleObject" Target="../embeddings/oleObject103.bin"/><Relationship Id="rId21" Type="http://schemas.openxmlformats.org/officeDocument/2006/relationships/oleObject" Target="../embeddings/oleObject92.bin"/><Relationship Id="rId34" Type="http://schemas.openxmlformats.org/officeDocument/2006/relationships/image" Target="../media/image223.wmf"/><Relationship Id="rId42" Type="http://schemas.openxmlformats.org/officeDocument/2006/relationships/image" Target="../media/image226.wmf"/><Relationship Id="rId47" Type="http://schemas.openxmlformats.org/officeDocument/2006/relationships/oleObject" Target="../embeddings/oleObject108.bin"/><Relationship Id="rId7" Type="http://schemas.openxmlformats.org/officeDocument/2006/relationships/image" Target="../media/image212.emf"/><Relationship Id="rId2" Type="http://schemas.openxmlformats.org/officeDocument/2006/relationships/notesSlide" Target="../notesSlides/notesSlide30.xml"/><Relationship Id="rId16" Type="http://schemas.openxmlformats.org/officeDocument/2006/relationships/oleObject" Target="../embeddings/oleObject89.bin"/><Relationship Id="rId29" Type="http://schemas.openxmlformats.org/officeDocument/2006/relationships/oleObject" Target="../embeddings/oleObject97.bin"/><Relationship Id="rId11" Type="http://schemas.openxmlformats.org/officeDocument/2006/relationships/image" Target="../media/image214.wmf"/><Relationship Id="rId24" Type="http://schemas.openxmlformats.org/officeDocument/2006/relationships/oleObject" Target="../embeddings/oleObject94.bin"/><Relationship Id="rId32" Type="http://schemas.openxmlformats.org/officeDocument/2006/relationships/image" Target="../media/image222.wmf"/><Relationship Id="rId37" Type="http://schemas.openxmlformats.org/officeDocument/2006/relationships/oleObject" Target="../embeddings/oleObject102.bin"/><Relationship Id="rId40" Type="http://schemas.openxmlformats.org/officeDocument/2006/relationships/oleObject" Target="../embeddings/oleObject104.bin"/><Relationship Id="rId45" Type="http://schemas.openxmlformats.org/officeDocument/2006/relationships/oleObject" Target="../embeddings/oleObject107.bin"/><Relationship Id="rId5" Type="http://schemas.openxmlformats.org/officeDocument/2006/relationships/image" Target="../media/image211.wmf"/><Relationship Id="rId15" Type="http://schemas.openxmlformats.org/officeDocument/2006/relationships/image" Target="../media/image216.wmf"/><Relationship Id="rId23" Type="http://schemas.openxmlformats.org/officeDocument/2006/relationships/image" Target="../media/image219.wmf"/><Relationship Id="rId28" Type="http://schemas.openxmlformats.org/officeDocument/2006/relationships/oleObject" Target="../embeddings/oleObject96.bin"/><Relationship Id="rId36" Type="http://schemas.openxmlformats.org/officeDocument/2006/relationships/image" Target="../media/image224.wmf"/><Relationship Id="rId49" Type="http://schemas.openxmlformats.org/officeDocument/2006/relationships/image" Target="../media/image229.png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218.wmf"/><Relationship Id="rId31" Type="http://schemas.openxmlformats.org/officeDocument/2006/relationships/oleObject" Target="../embeddings/oleObject99.bin"/><Relationship Id="rId44" Type="http://schemas.openxmlformats.org/officeDocument/2006/relationships/image" Target="../media/image227.w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213.wmf"/><Relationship Id="rId14" Type="http://schemas.openxmlformats.org/officeDocument/2006/relationships/oleObject" Target="../embeddings/oleObject88.bin"/><Relationship Id="rId22" Type="http://schemas.openxmlformats.org/officeDocument/2006/relationships/oleObject" Target="../embeddings/oleObject93.bin"/><Relationship Id="rId27" Type="http://schemas.openxmlformats.org/officeDocument/2006/relationships/image" Target="../media/image221.wmf"/><Relationship Id="rId30" Type="http://schemas.openxmlformats.org/officeDocument/2006/relationships/oleObject" Target="../embeddings/oleObject98.bin"/><Relationship Id="rId35" Type="http://schemas.openxmlformats.org/officeDocument/2006/relationships/oleObject" Target="../embeddings/oleObject101.bin"/><Relationship Id="rId43" Type="http://schemas.openxmlformats.org/officeDocument/2006/relationships/oleObject" Target="../embeddings/oleObject106.bin"/><Relationship Id="rId48" Type="http://schemas.openxmlformats.org/officeDocument/2006/relationships/oleObject" Target="../embeddings/oleObject109.bin"/><Relationship Id="rId8" Type="http://schemas.openxmlformats.org/officeDocument/2006/relationships/oleObject" Target="../embeddings/oleObject85.bin"/><Relationship Id="rId3" Type="http://schemas.openxmlformats.org/officeDocument/2006/relationships/audio" Target="../media/audio1.wav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217.wmf"/><Relationship Id="rId25" Type="http://schemas.openxmlformats.org/officeDocument/2006/relationships/image" Target="../media/image220.wmf"/><Relationship Id="rId33" Type="http://schemas.openxmlformats.org/officeDocument/2006/relationships/oleObject" Target="../embeddings/oleObject100.bin"/><Relationship Id="rId38" Type="http://schemas.openxmlformats.org/officeDocument/2006/relationships/image" Target="../media/image225.wmf"/><Relationship Id="rId46" Type="http://schemas.openxmlformats.org/officeDocument/2006/relationships/image" Target="../media/image228.wmf"/><Relationship Id="rId20" Type="http://schemas.openxmlformats.org/officeDocument/2006/relationships/oleObject" Target="../embeddings/oleObject91.bin"/><Relationship Id="rId41" Type="http://schemas.openxmlformats.org/officeDocument/2006/relationships/oleObject" Target="../embeddings/oleObject105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237.png"/><Relationship Id="rId3" Type="http://schemas.openxmlformats.org/officeDocument/2006/relationships/audio" Target="../media/audio3.wav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232.wmf"/><Relationship Id="rId17" Type="http://schemas.openxmlformats.org/officeDocument/2006/relationships/image" Target="../media/image236.png"/><Relationship Id="rId2" Type="http://schemas.openxmlformats.org/officeDocument/2006/relationships/audio" Target="../media/audio2.wav"/><Relationship Id="rId16" Type="http://schemas.openxmlformats.org/officeDocument/2006/relationships/image" Target="../media/image234.w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9.wmf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10" Type="http://schemas.openxmlformats.org/officeDocument/2006/relationships/image" Target="../media/image231.w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233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8.png"/><Relationship Id="rId5" Type="http://schemas.openxmlformats.org/officeDocument/2006/relationships/image" Target="../media/image239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5.emf"/><Relationship Id="rId7" Type="http://schemas.openxmlformats.org/officeDocument/2006/relationships/image" Target="../media/image250.png"/><Relationship Id="rId2" Type="http://schemas.openxmlformats.org/officeDocument/2006/relationships/oleObject" Target="../embeddings/oleObject116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7.png"/><Relationship Id="rId5" Type="http://schemas.openxmlformats.org/officeDocument/2006/relationships/image" Target="../media/image256.emf"/><Relationship Id="rId4" Type="http://schemas.openxmlformats.org/officeDocument/2006/relationships/oleObject" Target="../embeddings/oleObject117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7" Type="http://schemas.openxmlformats.org/officeDocument/2006/relationships/image" Target="../media/image256.emf"/><Relationship Id="rId2" Type="http://schemas.openxmlformats.org/officeDocument/2006/relationships/oleObject" Target="../embeddings/oleObject118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255.emf"/><Relationship Id="rId4" Type="http://schemas.openxmlformats.org/officeDocument/2006/relationships/oleObject" Target="../embeddings/oleObject11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266.wmf"/><Relationship Id="rId26" Type="http://schemas.openxmlformats.org/officeDocument/2006/relationships/image" Target="../media/image270.wmf"/><Relationship Id="rId39" Type="http://schemas.openxmlformats.org/officeDocument/2006/relationships/oleObject" Target="../embeddings/oleObject137.bin"/><Relationship Id="rId21" Type="http://schemas.openxmlformats.org/officeDocument/2006/relationships/oleObject" Target="../embeddings/oleObject128.bin"/><Relationship Id="rId34" Type="http://schemas.openxmlformats.org/officeDocument/2006/relationships/image" Target="../media/image274.wmf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263.wmf"/><Relationship Id="rId17" Type="http://schemas.openxmlformats.org/officeDocument/2006/relationships/oleObject" Target="../embeddings/oleObject126.bin"/><Relationship Id="rId25" Type="http://schemas.openxmlformats.org/officeDocument/2006/relationships/oleObject" Target="../embeddings/oleObject130.bin"/><Relationship Id="rId33" Type="http://schemas.openxmlformats.org/officeDocument/2006/relationships/oleObject" Target="../embeddings/oleObject134.bin"/><Relationship Id="rId38" Type="http://schemas.openxmlformats.org/officeDocument/2006/relationships/image" Target="../media/image276.wmf"/><Relationship Id="rId2" Type="http://schemas.openxmlformats.org/officeDocument/2006/relationships/audio" Target="../media/audio1.wav"/><Relationship Id="rId16" Type="http://schemas.openxmlformats.org/officeDocument/2006/relationships/image" Target="../media/image265.wmf"/><Relationship Id="rId20" Type="http://schemas.openxmlformats.org/officeDocument/2006/relationships/image" Target="../media/image267.wmf"/><Relationship Id="rId29" Type="http://schemas.openxmlformats.org/officeDocument/2006/relationships/oleObject" Target="../embeddings/oleObject132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123.bin"/><Relationship Id="rId24" Type="http://schemas.openxmlformats.org/officeDocument/2006/relationships/image" Target="../media/image269.wmf"/><Relationship Id="rId32" Type="http://schemas.openxmlformats.org/officeDocument/2006/relationships/image" Target="../media/image273.wmf"/><Relationship Id="rId37" Type="http://schemas.openxmlformats.org/officeDocument/2006/relationships/oleObject" Target="../embeddings/oleObject136.bin"/><Relationship Id="rId40" Type="http://schemas.openxmlformats.org/officeDocument/2006/relationships/image" Target="../media/image277.wmf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23" Type="http://schemas.openxmlformats.org/officeDocument/2006/relationships/oleObject" Target="../embeddings/oleObject129.bin"/><Relationship Id="rId28" Type="http://schemas.openxmlformats.org/officeDocument/2006/relationships/image" Target="../media/image271.wmf"/><Relationship Id="rId36" Type="http://schemas.openxmlformats.org/officeDocument/2006/relationships/image" Target="../media/image275.wmf"/><Relationship Id="rId10" Type="http://schemas.openxmlformats.org/officeDocument/2006/relationships/image" Target="../media/image262.wmf"/><Relationship Id="rId19" Type="http://schemas.openxmlformats.org/officeDocument/2006/relationships/oleObject" Target="../embeddings/oleObject127.bin"/><Relationship Id="rId31" Type="http://schemas.openxmlformats.org/officeDocument/2006/relationships/oleObject" Target="../embeddings/oleObject133.bin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264.wmf"/><Relationship Id="rId22" Type="http://schemas.openxmlformats.org/officeDocument/2006/relationships/image" Target="../media/image268.wmf"/><Relationship Id="rId27" Type="http://schemas.openxmlformats.org/officeDocument/2006/relationships/oleObject" Target="../embeddings/oleObject131.bin"/><Relationship Id="rId30" Type="http://schemas.openxmlformats.org/officeDocument/2006/relationships/image" Target="../media/image272.wmf"/><Relationship Id="rId35" Type="http://schemas.openxmlformats.org/officeDocument/2006/relationships/oleObject" Target="../embeddings/oleObject135.bin"/><Relationship Id="rId8" Type="http://schemas.openxmlformats.org/officeDocument/2006/relationships/image" Target="../media/image261.wmf"/><Relationship Id="rId3" Type="http://schemas.openxmlformats.org/officeDocument/2006/relationships/oleObject" Target="../embeddings/oleObject119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.bin"/><Relationship Id="rId3" Type="http://schemas.openxmlformats.org/officeDocument/2006/relationships/image" Target="../media/image278.wmf"/><Relationship Id="rId7" Type="http://schemas.openxmlformats.org/officeDocument/2006/relationships/image" Target="../media/image280.wmf"/><Relationship Id="rId2" Type="http://schemas.openxmlformats.org/officeDocument/2006/relationships/oleObject" Target="../embeddings/oleObject138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279.wmf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281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6.e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285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293.wmf"/><Relationship Id="rId3" Type="http://schemas.openxmlformats.org/officeDocument/2006/relationships/image" Target="../media/image288.wmf"/><Relationship Id="rId7" Type="http://schemas.openxmlformats.org/officeDocument/2006/relationships/image" Target="../media/image290.wmf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295.wmf"/><Relationship Id="rId2" Type="http://schemas.openxmlformats.org/officeDocument/2006/relationships/oleObject" Target="../embeddings/oleObject145.bin"/><Relationship Id="rId16" Type="http://schemas.openxmlformats.org/officeDocument/2006/relationships/oleObject" Target="../embeddings/oleObject15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292.wmf"/><Relationship Id="rId5" Type="http://schemas.openxmlformats.org/officeDocument/2006/relationships/image" Target="../media/image289.wmf"/><Relationship Id="rId15" Type="http://schemas.openxmlformats.org/officeDocument/2006/relationships/image" Target="../media/image294.wmf"/><Relationship Id="rId10" Type="http://schemas.openxmlformats.org/officeDocument/2006/relationships/oleObject" Target="../embeddings/oleObject149.bin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291.wmf"/><Relationship Id="rId14" Type="http://schemas.openxmlformats.org/officeDocument/2006/relationships/oleObject" Target="../embeddings/oleObject151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3" Type="http://schemas.openxmlformats.org/officeDocument/2006/relationships/image" Target="../media/image296.wmf"/><Relationship Id="rId7" Type="http://schemas.openxmlformats.org/officeDocument/2006/relationships/image" Target="../media/image298.wmf"/><Relationship Id="rId12" Type="http://schemas.openxmlformats.org/officeDocument/2006/relationships/image" Target="../media/image301.png"/><Relationship Id="rId2" Type="http://schemas.openxmlformats.org/officeDocument/2006/relationships/oleObject" Target="../embeddings/oleObject153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300.wmf"/><Relationship Id="rId5" Type="http://schemas.openxmlformats.org/officeDocument/2006/relationships/image" Target="../media/image297.wmf"/><Relationship Id="rId10" Type="http://schemas.openxmlformats.org/officeDocument/2006/relationships/oleObject" Target="../embeddings/oleObject157.bin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29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w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307.emf"/><Relationship Id="rId3" Type="http://schemas.openxmlformats.org/officeDocument/2006/relationships/image" Target="../media/image302.wmf"/><Relationship Id="rId7" Type="http://schemas.openxmlformats.org/officeDocument/2006/relationships/image" Target="../media/image304.emf"/><Relationship Id="rId12" Type="http://schemas.openxmlformats.org/officeDocument/2006/relationships/oleObject" Target="../embeddings/oleObject163.bin"/><Relationship Id="rId2" Type="http://schemas.openxmlformats.org/officeDocument/2006/relationships/oleObject" Target="../embeddings/oleObject158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306.emf"/><Relationship Id="rId5" Type="http://schemas.openxmlformats.org/officeDocument/2006/relationships/image" Target="../media/image303.e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305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13" Type="http://schemas.openxmlformats.org/officeDocument/2006/relationships/oleObject" Target="../embeddings/oleObject169.bin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313.w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15.w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0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oleObject" Target="../embeddings/oleObject170.bin"/><Relationship Id="rId10" Type="http://schemas.openxmlformats.org/officeDocument/2006/relationships/image" Target="../media/image312.wmf"/><Relationship Id="rId4" Type="http://schemas.openxmlformats.org/officeDocument/2006/relationships/image" Target="../media/image309.wmf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314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4.bin"/><Relationship Id="rId13" Type="http://schemas.openxmlformats.org/officeDocument/2006/relationships/image" Target="../media/image321.wmf"/><Relationship Id="rId18" Type="http://schemas.openxmlformats.org/officeDocument/2006/relationships/oleObject" Target="../embeddings/oleObject179.bin"/><Relationship Id="rId3" Type="http://schemas.openxmlformats.org/officeDocument/2006/relationships/image" Target="../media/image316.wmf"/><Relationship Id="rId21" Type="http://schemas.openxmlformats.org/officeDocument/2006/relationships/image" Target="../media/image325.wmf"/><Relationship Id="rId7" Type="http://schemas.openxmlformats.org/officeDocument/2006/relationships/image" Target="../media/image318.wmf"/><Relationship Id="rId12" Type="http://schemas.openxmlformats.org/officeDocument/2006/relationships/oleObject" Target="../embeddings/oleObject176.bin"/><Relationship Id="rId17" Type="http://schemas.openxmlformats.org/officeDocument/2006/relationships/image" Target="../media/image323.wmf"/><Relationship Id="rId25" Type="http://schemas.openxmlformats.org/officeDocument/2006/relationships/image" Target="../media/image327.wmf"/><Relationship Id="rId2" Type="http://schemas.openxmlformats.org/officeDocument/2006/relationships/oleObject" Target="../embeddings/oleObject171.bin"/><Relationship Id="rId16" Type="http://schemas.openxmlformats.org/officeDocument/2006/relationships/oleObject" Target="../embeddings/oleObject178.bin"/><Relationship Id="rId20" Type="http://schemas.openxmlformats.org/officeDocument/2006/relationships/oleObject" Target="../embeddings/oleObject180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73.bin"/><Relationship Id="rId11" Type="http://schemas.openxmlformats.org/officeDocument/2006/relationships/image" Target="../media/image320.wmf"/><Relationship Id="rId24" Type="http://schemas.openxmlformats.org/officeDocument/2006/relationships/oleObject" Target="../embeddings/oleObject182.bin"/><Relationship Id="rId5" Type="http://schemas.openxmlformats.org/officeDocument/2006/relationships/image" Target="../media/image317.wmf"/><Relationship Id="rId15" Type="http://schemas.openxmlformats.org/officeDocument/2006/relationships/image" Target="../media/image322.wmf"/><Relationship Id="rId23" Type="http://schemas.openxmlformats.org/officeDocument/2006/relationships/image" Target="../media/image326.wmf"/><Relationship Id="rId10" Type="http://schemas.openxmlformats.org/officeDocument/2006/relationships/oleObject" Target="../embeddings/oleObject175.bin"/><Relationship Id="rId19" Type="http://schemas.openxmlformats.org/officeDocument/2006/relationships/image" Target="../media/image324.wmf"/><Relationship Id="rId4" Type="http://schemas.openxmlformats.org/officeDocument/2006/relationships/oleObject" Target="../embeddings/oleObject172.bin"/><Relationship Id="rId9" Type="http://schemas.openxmlformats.org/officeDocument/2006/relationships/image" Target="../media/image319.wmf"/><Relationship Id="rId14" Type="http://schemas.openxmlformats.org/officeDocument/2006/relationships/oleObject" Target="../embeddings/oleObject177.bin"/><Relationship Id="rId22" Type="http://schemas.openxmlformats.org/officeDocument/2006/relationships/oleObject" Target="../embeddings/oleObject181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333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28.wmf"/><Relationship Id="rId7" Type="http://schemas.openxmlformats.org/officeDocument/2006/relationships/image" Target="../media/image330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335.wmf"/><Relationship Id="rId2" Type="http://schemas.openxmlformats.org/officeDocument/2006/relationships/oleObject" Target="../embeddings/oleObject183.bin"/><Relationship Id="rId16" Type="http://schemas.openxmlformats.org/officeDocument/2006/relationships/oleObject" Target="../embeddings/oleObject190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332.wmf"/><Relationship Id="rId5" Type="http://schemas.openxmlformats.org/officeDocument/2006/relationships/image" Target="../media/image329.wmf"/><Relationship Id="rId15" Type="http://schemas.openxmlformats.org/officeDocument/2006/relationships/image" Target="../media/image334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336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331.wmf"/><Relationship Id="rId14" Type="http://schemas.openxmlformats.org/officeDocument/2006/relationships/oleObject" Target="../embeddings/oleObject189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5.bin"/><Relationship Id="rId3" Type="http://schemas.openxmlformats.org/officeDocument/2006/relationships/image" Target="../media/image337.emf"/><Relationship Id="rId7" Type="http://schemas.openxmlformats.org/officeDocument/2006/relationships/image" Target="../media/image339.emf"/><Relationship Id="rId2" Type="http://schemas.openxmlformats.org/officeDocument/2006/relationships/oleObject" Target="../embeddings/oleObject19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94.bin"/><Relationship Id="rId5" Type="http://schemas.openxmlformats.org/officeDocument/2006/relationships/image" Target="../media/image338.wmf"/><Relationship Id="rId10" Type="http://schemas.openxmlformats.org/officeDocument/2006/relationships/image" Target="../media/image341.png"/><Relationship Id="rId4" Type="http://schemas.openxmlformats.org/officeDocument/2006/relationships/oleObject" Target="../embeddings/oleObject193.bin"/><Relationship Id="rId9" Type="http://schemas.openxmlformats.org/officeDocument/2006/relationships/image" Target="../media/image340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347.wmf"/><Relationship Id="rId18" Type="http://schemas.openxmlformats.org/officeDocument/2006/relationships/oleObject" Target="../embeddings/oleObject204.bin"/><Relationship Id="rId26" Type="http://schemas.openxmlformats.org/officeDocument/2006/relationships/oleObject" Target="../embeddings/oleObject208.bin"/><Relationship Id="rId3" Type="http://schemas.openxmlformats.org/officeDocument/2006/relationships/image" Target="../media/image342.wmf"/><Relationship Id="rId21" Type="http://schemas.openxmlformats.org/officeDocument/2006/relationships/image" Target="../media/image351.wmf"/><Relationship Id="rId7" Type="http://schemas.openxmlformats.org/officeDocument/2006/relationships/image" Target="../media/image344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349.emf"/><Relationship Id="rId25" Type="http://schemas.openxmlformats.org/officeDocument/2006/relationships/image" Target="../media/image353.wmf"/><Relationship Id="rId2" Type="http://schemas.openxmlformats.org/officeDocument/2006/relationships/oleObject" Target="../embeddings/oleObject196.bin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346.wmf"/><Relationship Id="rId24" Type="http://schemas.openxmlformats.org/officeDocument/2006/relationships/oleObject" Target="../embeddings/oleObject207.bin"/><Relationship Id="rId5" Type="http://schemas.openxmlformats.org/officeDocument/2006/relationships/image" Target="../media/image343.wmf"/><Relationship Id="rId15" Type="http://schemas.openxmlformats.org/officeDocument/2006/relationships/image" Target="../media/image348.wmf"/><Relationship Id="rId23" Type="http://schemas.openxmlformats.org/officeDocument/2006/relationships/image" Target="../media/image352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350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345.wmf"/><Relationship Id="rId14" Type="http://schemas.openxmlformats.org/officeDocument/2006/relationships/oleObject" Target="../embeddings/oleObject202.bin"/><Relationship Id="rId22" Type="http://schemas.openxmlformats.org/officeDocument/2006/relationships/oleObject" Target="../embeddings/oleObject206.bin"/><Relationship Id="rId27" Type="http://schemas.openxmlformats.org/officeDocument/2006/relationships/image" Target="../media/image354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2.bin"/><Relationship Id="rId3" Type="http://schemas.openxmlformats.org/officeDocument/2006/relationships/image" Target="../media/image355.wmf"/><Relationship Id="rId7" Type="http://schemas.openxmlformats.org/officeDocument/2006/relationships/image" Target="../media/image357.wmf"/><Relationship Id="rId2" Type="http://schemas.openxmlformats.org/officeDocument/2006/relationships/oleObject" Target="../embeddings/oleObject20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11.bin"/><Relationship Id="rId5" Type="http://schemas.openxmlformats.org/officeDocument/2006/relationships/image" Target="../media/image356.wmf"/><Relationship Id="rId4" Type="http://schemas.openxmlformats.org/officeDocument/2006/relationships/oleObject" Target="../embeddings/oleObject210.bin"/><Relationship Id="rId9" Type="http://schemas.openxmlformats.org/officeDocument/2006/relationships/image" Target="../media/image358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9128" y="2286112"/>
            <a:ext cx="5241855" cy="8957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Methods</a:t>
            </a:r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54350-2279-4958-98AE-44BD69D730B3}"/>
              </a:ext>
            </a:extLst>
          </p:cNvPr>
          <p:cNvSpPr txBox="1"/>
          <p:nvPr/>
        </p:nvSpPr>
        <p:spPr>
          <a:xfrm>
            <a:off x="2411760" y="3284984"/>
            <a:ext cx="4320480" cy="231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授课人</a:t>
            </a:r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万 林</a:t>
            </a:r>
            <a:b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wanlin@cug.edu.cn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Fall 2023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18D146-1F49-D24C-9750-2E4FD5940C24}"/>
              </a:ext>
            </a:extLst>
          </p:cNvPr>
          <p:cNvSpPr/>
          <p:nvPr/>
        </p:nvSpPr>
        <p:spPr>
          <a:xfrm>
            <a:off x="1871998" y="1179001"/>
            <a:ext cx="5122316" cy="1234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3411A3-8F31-BD43-8E00-47D638D1D04A}"/>
              </a:ext>
            </a:extLst>
          </p:cNvPr>
          <p:cNvSpPr/>
          <p:nvPr/>
        </p:nvSpPr>
        <p:spPr>
          <a:xfrm>
            <a:off x="-8445" y="0"/>
            <a:ext cx="47598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892C2-AC44-D444-A555-D9AEA9C26EB7}"/>
              </a:ext>
            </a:extLst>
          </p:cNvPr>
          <p:cNvSpPr txBox="1"/>
          <p:nvPr/>
        </p:nvSpPr>
        <p:spPr>
          <a:xfrm>
            <a:off x="1984453" y="1335461"/>
            <a:ext cx="48974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cs typeface="+mn-ea"/>
                <a:sym typeface="+mn-lt"/>
              </a:rPr>
              <a:t>计算方法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2D3FC-F8DE-4B48-9B45-78DC8942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60" y="55673"/>
            <a:ext cx="2809875" cy="725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40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1573A-0E75-4EE4-BC18-07A4BB29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5569"/>
            <a:ext cx="1639094" cy="47158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+mj-ea"/>
              </a:rPr>
              <a:t>矩阵乘法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BDF56-1959-4FB6-B882-CE96F224E41F}"/>
              </a:ext>
            </a:extLst>
          </p:cNvPr>
          <p:cNvSpPr txBox="1"/>
          <p:nvPr/>
        </p:nvSpPr>
        <p:spPr>
          <a:xfrm>
            <a:off x="289925" y="3398913"/>
            <a:ext cx="885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+mn-ea"/>
                <a:ea typeface="+mn-ea"/>
              </a:rPr>
              <a:t>矩阵满足分配率、结合率，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但不满足交换率。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AA2644-C40A-4158-AF96-24285D9FAE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215901"/>
            <a:ext cx="6136234" cy="8513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CC4CDD-FBE6-4282-9936-45556EF6D1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458542"/>
            <a:ext cx="2671267" cy="8513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819731-0BEE-4135-948F-8343D64F2D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445224"/>
            <a:ext cx="3074518" cy="8513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12A52F-3775-402C-BC4B-A05FC6A43520}"/>
              </a:ext>
            </a:extLst>
          </p:cNvPr>
          <p:cNvSpPr txBox="1"/>
          <p:nvPr/>
        </p:nvSpPr>
        <p:spPr>
          <a:xfrm>
            <a:off x="289925" y="4428727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例如：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467075-61E3-D740-AC24-83F63E5FD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20256"/>
            <a:ext cx="9144000" cy="26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F1C092-39B8-4EFF-A001-1DA20C1AE2CF}"/>
              </a:ext>
            </a:extLst>
          </p:cNvPr>
          <p:cNvSpPr txBox="1"/>
          <p:nvPr/>
        </p:nvSpPr>
        <p:spPr>
          <a:xfrm>
            <a:off x="268784" y="15007"/>
            <a:ext cx="113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行列式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181BB2-1ED1-4285-8E9E-BA83B538E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9769"/>
            <a:ext cx="7374408" cy="32059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1C9E9B-C080-4D99-A1E4-4A433C82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17032"/>
            <a:ext cx="8162429" cy="29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7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4BF45A5-49AC-0125-94F9-2894DCDD9D86}"/>
              </a:ext>
            </a:extLst>
          </p:cNvPr>
          <p:cNvSpPr txBox="1"/>
          <p:nvPr/>
        </p:nvSpPr>
        <p:spPr>
          <a:xfrm>
            <a:off x="6448969" y="6454497"/>
            <a:ext cx="2664296" cy="43088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1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Ferdinand Georg </a:t>
            </a:r>
            <a:r>
              <a:rPr lang="en-US" altLang="zh-CN" sz="11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Frobenius</a:t>
            </a:r>
            <a:endParaRPr lang="en-US" altLang="zh-CN" sz="11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(1849-1917)</a:t>
            </a:r>
            <a:endParaRPr lang="zh-CN" altLang="en-US" sz="11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14" name="Rectangle 14">
            <a:extLst>
              <a:ext uri="{FF2B5EF4-FFF2-40B4-BE49-F238E27FC236}">
                <a16:creationId xmlns:a16="http://schemas.microsoft.com/office/drawing/2014/main" id="{4A1A7FAB-3F84-4ADA-8CD3-BFD24C81F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45" y="307366"/>
            <a:ext cx="8187071" cy="46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根据向量的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范数，可得到如下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种常用的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矩阵范数</a:t>
            </a:r>
          </a:p>
        </p:txBody>
      </p:sp>
      <p:sp>
        <p:nvSpPr>
          <p:cNvPr id="102418" name="Rectangle 18">
            <a:extLst>
              <a:ext uri="{FF2B5EF4-FFF2-40B4-BE49-F238E27FC236}">
                <a16:creationId xmlns:a16="http://schemas.microsoft.com/office/drawing/2014/main" id="{ACB75CA9-DD9D-4FF4-BB84-23629EEC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0" y="1559719"/>
            <a:ext cx="2241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sym typeface="Wingdings 2" panose="05020102010507070707" pitchFamily="18" charset="2"/>
              </a:rPr>
              <a:t>①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范数：</a:t>
            </a:r>
          </a:p>
        </p:txBody>
      </p:sp>
      <p:graphicFrame>
        <p:nvGraphicFramePr>
          <p:cNvPr id="102419" name="Object 19">
            <a:extLst>
              <a:ext uri="{FF2B5EF4-FFF2-40B4-BE49-F238E27FC236}">
                <a16:creationId xmlns:a16="http://schemas.microsoft.com/office/drawing/2014/main" id="{A001E60D-D090-4CE4-BD67-60A3317113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811208"/>
              </p:ext>
            </p:extLst>
          </p:nvPr>
        </p:nvGraphicFramePr>
        <p:xfrm>
          <a:off x="1782363" y="1407521"/>
          <a:ext cx="2085960" cy="797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30040" imgH="431640" progId="Equation.DSMT4">
                  <p:embed/>
                </p:oleObj>
              </mc:Choice>
              <mc:Fallback>
                <p:oleObj name="Equation" r:id="rId5" imgW="1130040" imgH="431640" progId="Equation.DSMT4">
                  <p:embed/>
                  <p:pic>
                    <p:nvPicPr>
                      <p:cNvPr id="102419" name="Object 19">
                        <a:extLst>
                          <a:ext uri="{FF2B5EF4-FFF2-40B4-BE49-F238E27FC236}">
                            <a16:creationId xmlns:a16="http://schemas.microsoft.com/office/drawing/2014/main" id="{A001E60D-D090-4CE4-BD67-60A3317113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363" y="1407521"/>
                        <a:ext cx="2085960" cy="7973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20" name="Group 20">
            <a:extLst>
              <a:ext uri="{FF2B5EF4-FFF2-40B4-BE49-F238E27FC236}">
                <a16:creationId xmlns:a16="http://schemas.microsoft.com/office/drawing/2014/main" id="{43E739F9-0954-4A31-A0EE-A76D1067FA19}"/>
              </a:ext>
            </a:extLst>
          </p:cNvPr>
          <p:cNvGrpSpPr>
            <a:grpSpLocks/>
          </p:cNvGrpSpPr>
          <p:nvPr/>
        </p:nvGrpSpPr>
        <p:grpSpPr bwMode="auto">
          <a:xfrm>
            <a:off x="168035" y="954395"/>
            <a:ext cx="1933575" cy="519113"/>
            <a:chOff x="3696" y="1928"/>
            <a:chExt cx="1218" cy="327"/>
          </a:xfrm>
        </p:grpSpPr>
        <p:sp>
          <p:nvSpPr>
            <p:cNvPr id="102421" name="Text Box 21">
              <a:extLst>
                <a:ext uri="{FF2B5EF4-FFF2-40B4-BE49-F238E27FC236}">
                  <a16:creationId xmlns:a16="http://schemas.microsoft.com/office/drawing/2014/main" id="{FD3F16B5-D245-4AEC-B6B7-404FA1D59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928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  <a:latin typeface="楷体_GB2312" pitchFamily="49" charset="-122"/>
                </a:rPr>
                <a:t>记</a:t>
              </a:r>
            </a:p>
          </p:txBody>
        </p:sp>
        <p:graphicFrame>
          <p:nvGraphicFramePr>
            <p:cNvPr id="102422" name="Object 22">
              <a:extLst>
                <a:ext uri="{FF2B5EF4-FFF2-40B4-BE49-F238E27FC236}">
                  <a16:creationId xmlns:a16="http://schemas.microsoft.com/office/drawing/2014/main" id="{B0333D21-D054-45F5-B81E-8ECE72960A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7943288"/>
                </p:ext>
              </p:extLst>
            </p:nvPr>
          </p:nvGraphicFramePr>
          <p:xfrm>
            <a:off x="3987" y="1946"/>
            <a:ext cx="927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23600" imgH="241200" progId="Equation.DSMT4">
                    <p:embed/>
                  </p:oleObj>
                </mc:Choice>
                <mc:Fallback>
                  <p:oleObj name="Equation" r:id="rId7" imgW="723600" imgH="241200" progId="Equation.DSMT4">
                    <p:embed/>
                    <p:pic>
                      <p:nvPicPr>
                        <p:cNvPr id="102422" name="Object 22">
                          <a:extLst>
                            <a:ext uri="{FF2B5EF4-FFF2-40B4-BE49-F238E27FC236}">
                              <a16:creationId xmlns:a16="http://schemas.microsoft.com/office/drawing/2014/main" id="{B0333D21-D054-45F5-B81E-8ECE72960A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" y="1946"/>
                          <a:ext cx="927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23" name="Rectangle 23">
            <a:extLst>
              <a:ext uri="{FF2B5EF4-FFF2-40B4-BE49-F238E27FC236}">
                <a16:creationId xmlns:a16="http://schemas.microsoft.com/office/drawing/2014/main" id="{56400C23-EC04-4C32-9221-673235BD5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22" y="2583656"/>
            <a:ext cx="22907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sym typeface="Wingdings 2" panose="05020102010507070707" pitchFamily="18" charset="2"/>
              </a:rPr>
              <a:t>②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   </a:t>
            </a:r>
            <a:r>
              <a:rPr lang="en-US" altLang="zh-CN" sz="2400" b="1" dirty="0">
                <a:solidFill>
                  <a:schemeClr val="tx1"/>
                </a:solidFill>
                <a:latin typeface="楷体_GB2312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范数：</a:t>
            </a:r>
          </a:p>
        </p:txBody>
      </p:sp>
      <p:graphicFrame>
        <p:nvGraphicFramePr>
          <p:cNvPr id="102424" name="Object 24">
            <a:extLst>
              <a:ext uri="{FF2B5EF4-FFF2-40B4-BE49-F238E27FC236}">
                <a16:creationId xmlns:a16="http://schemas.microsoft.com/office/drawing/2014/main" id="{918E6D4A-549B-48FE-BD8E-B8EFEB18F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894723"/>
              </p:ext>
            </p:extLst>
          </p:nvPr>
        </p:nvGraphicFramePr>
        <p:xfrm>
          <a:off x="1922166" y="2373134"/>
          <a:ext cx="2395538" cy="91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68200" imgH="444240" progId="Equation.DSMT4">
                  <p:embed/>
                </p:oleObj>
              </mc:Choice>
              <mc:Fallback>
                <p:oleObj name="Equation" r:id="rId9" imgW="1168200" imgH="444240" progId="Equation.DSMT4">
                  <p:embed/>
                  <p:pic>
                    <p:nvPicPr>
                      <p:cNvPr id="102424" name="Object 24">
                        <a:extLst>
                          <a:ext uri="{FF2B5EF4-FFF2-40B4-BE49-F238E27FC236}">
                            <a16:creationId xmlns:a16="http://schemas.microsoft.com/office/drawing/2014/main" id="{918E6D4A-549B-48FE-BD8E-B8EFEB18F2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66" y="2373134"/>
                        <a:ext cx="2395538" cy="91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5" name="Rectangle 25">
            <a:extLst>
              <a:ext uri="{FF2B5EF4-FFF2-40B4-BE49-F238E27FC236}">
                <a16:creationId xmlns:a16="http://schemas.microsoft.com/office/drawing/2014/main" id="{8DAA43D0-DFA2-4447-B7A2-20694F99A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0" y="3656320"/>
            <a:ext cx="23225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sym typeface="Wingdings 2" panose="05020102010507070707" pitchFamily="18" charset="2"/>
              </a:rPr>
              <a:t>③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</a:rPr>
              <a:t>范数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：</a:t>
            </a:r>
          </a:p>
        </p:txBody>
      </p:sp>
      <p:graphicFrame>
        <p:nvGraphicFramePr>
          <p:cNvPr id="102426" name="Object 26">
            <a:extLst>
              <a:ext uri="{FF2B5EF4-FFF2-40B4-BE49-F238E27FC236}">
                <a16:creationId xmlns:a16="http://schemas.microsoft.com/office/drawing/2014/main" id="{F79CAEE3-773B-480E-BFE8-884494EC6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409390"/>
              </p:ext>
            </p:extLst>
          </p:nvPr>
        </p:nvGraphicFramePr>
        <p:xfrm>
          <a:off x="1822623" y="3542352"/>
          <a:ext cx="1806576" cy="677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11000" imgH="266400" progId="Equation.DSMT4">
                  <p:embed/>
                </p:oleObj>
              </mc:Choice>
              <mc:Fallback>
                <p:oleObj name="Equation" r:id="rId11" imgW="711000" imgH="266400" progId="Equation.DSMT4">
                  <p:embed/>
                  <p:pic>
                    <p:nvPicPr>
                      <p:cNvPr id="102426" name="Object 26">
                        <a:extLst>
                          <a:ext uri="{FF2B5EF4-FFF2-40B4-BE49-F238E27FC236}">
                            <a16:creationId xmlns:a16="http://schemas.microsoft.com/office/drawing/2014/main" id="{F79CAEE3-773B-480E-BFE8-884494EC6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623" y="3542352"/>
                        <a:ext cx="1806576" cy="677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36" name="Group 36">
            <a:extLst>
              <a:ext uri="{FF2B5EF4-FFF2-40B4-BE49-F238E27FC236}">
                <a16:creationId xmlns:a16="http://schemas.microsoft.com/office/drawing/2014/main" id="{20A67FCF-99BD-46B4-91F6-37D8589AA354}"/>
              </a:ext>
            </a:extLst>
          </p:cNvPr>
          <p:cNvGrpSpPr>
            <a:grpSpLocks/>
          </p:cNvGrpSpPr>
          <p:nvPr/>
        </p:nvGrpSpPr>
        <p:grpSpPr bwMode="auto">
          <a:xfrm>
            <a:off x="3132400" y="4141058"/>
            <a:ext cx="2807752" cy="492295"/>
            <a:chOff x="1193" y="3680"/>
            <a:chExt cx="1932" cy="322"/>
          </a:xfrm>
        </p:grpSpPr>
        <p:sp>
          <p:nvSpPr>
            <p:cNvPr id="102427" name="Rectangle 27">
              <a:extLst>
                <a:ext uri="{FF2B5EF4-FFF2-40B4-BE49-F238E27FC236}">
                  <a16:creationId xmlns:a16="http://schemas.microsoft.com/office/drawing/2014/main" id="{7414F073-CD01-48BF-A26F-E92FCAFB8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3690"/>
              <a:ext cx="184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楷体_GB2312" pitchFamily="49" charset="-122"/>
                </a:rPr>
                <a:t>是      的谱半径</a:t>
              </a:r>
            </a:p>
          </p:txBody>
        </p:sp>
        <p:graphicFrame>
          <p:nvGraphicFramePr>
            <p:cNvPr id="102428" name="Object 28">
              <a:extLst>
                <a:ext uri="{FF2B5EF4-FFF2-40B4-BE49-F238E27FC236}">
                  <a16:creationId xmlns:a16="http://schemas.microsoft.com/office/drawing/2014/main" id="{05C119A0-05D6-436E-A4A6-DBD78D9C54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2631114"/>
                </p:ext>
              </p:extLst>
            </p:nvPr>
          </p:nvGraphicFramePr>
          <p:xfrm>
            <a:off x="1193" y="3690"/>
            <a:ext cx="34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4880" imgH="228600" progId="Equation.DSMT4">
                    <p:embed/>
                  </p:oleObj>
                </mc:Choice>
                <mc:Fallback>
                  <p:oleObj name="Equation" r:id="rId13" imgW="164880" imgH="228600" progId="Equation.DSMT4">
                    <p:embed/>
                    <p:pic>
                      <p:nvPicPr>
                        <p:cNvPr id="102428" name="Object 28">
                          <a:extLst>
                            <a:ext uri="{FF2B5EF4-FFF2-40B4-BE49-F238E27FC236}">
                              <a16:creationId xmlns:a16="http://schemas.microsoft.com/office/drawing/2014/main" id="{05C119A0-05D6-436E-A4A6-DBD78D9C54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" y="3690"/>
                          <a:ext cx="34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29" name="Object 29">
              <a:extLst>
                <a:ext uri="{FF2B5EF4-FFF2-40B4-BE49-F238E27FC236}">
                  <a16:creationId xmlns:a16="http://schemas.microsoft.com/office/drawing/2014/main" id="{83CEE6E8-58E8-4080-A22C-02B7A39FFD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5774153"/>
                </p:ext>
              </p:extLst>
            </p:nvPr>
          </p:nvGraphicFramePr>
          <p:xfrm>
            <a:off x="1656" y="3680"/>
            <a:ext cx="429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68280" imgH="190440" progId="Equation.DSMT4">
                    <p:embed/>
                  </p:oleObj>
                </mc:Choice>
                <mc:Fallback>
                  <p:oleObj name="Equation" r:id="rId15" imgW="368280" imgH="190440" progId="Equation.DSMT4">
                    <p:embed/>
                    <p:pic>
                      <p:nvPicPr>
                        <p:cNvPr id="102429" name="Object 29">
                          <a:extLst>
                            <a:ext uri="{FF2B5EF4-FFF2-40B4-BE49-F238E27FC236}">
                              <a16:creationId xmlns:a16="http://schemas.microsoft.com/office/drawing/2014/main" id="{83CEE6E8-58E8-4080-A22C-02B7A39FFD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6" y="3680"/>
                          <a:ext cx="429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35" name="Object 35">
            <a:extLst>
              <a:ext uri="{FF2B5EF4-FFF2-40B4-BE49-F238E27FC236}">
                <a16:creationId xmlns:a16="http://schemas.microsoft.com/office/drawing/2014/main" id="{1713B852-2011-49A4-BDB6-44B9CC354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023608"/>
              </p:ext>
            </p:extLst>
          </p:nvPr>
        </p:nvGraphicFramePr>
        <p:xfrm>
          <a:off x="3629199" y="3459114"/>
          <a:ext cx="2159973" cy="76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5.0 Equation" r:id="rId17" imgW="927000" imgH="330120" progId="Equation.DSMT4">
                  <p:embed/>
                </p:oleObj>
              </mc:Choice>
              <mc:Fallback>
                <p:oleObj name="MathType 5.0 Equation" r:id="rId17" imgW="927000" imgH="330120" progId="Equation.DSMT4">
                  <p:embed/>
                  <p:pic>
                    <p:nvPicPr>
                      <p:cNvPr id="102435" name="Object 35">
                        <a:extLst>
                          <a:ext uri="{FF2B5EF4-FFF2-40B4-BE49-F238E27FC236}">
                            <a16:creationId xmlns:a16="http://schemas.microsoft.com/office/drawing/2014/main" id="{1713B852-2011-49A4-BDB6-44B9CC3547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199" y="3459114"/>
                        <a:ext cx="2159973" cy="769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6681E0EA-072F-4351-B970-83F8EC6A94C4}"/>
              </a:ext>
            </a:extLst>
          </p:cNvPr>
          <p:cNvSpPr/>
          <p:nvPr/>
        </p:nvSpPr>
        <p:spPr>
          <a:xfrm>
            <a:off x="2606338" y="616168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64335-08F0-4483-9354-5917F2EC15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1" y="2768601"/>
            <a:ext cx="202997" cy="1042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C28036-F964-424D-B163-2103DFD1327F}"/>
              </a:ext>
            </a:extLst>
          </p:cNvPr>
          <p:cNvSpPr txBox="1"/>
          <p:nvPr/>
        </p:nvSpPr>
        <p:spPr>
          <a:xfrm>
            <a:off x="4210150" y="1535759"/>
            <a:ext cx="202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列和范数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0DFE777-27CB-487D-A9F2-2CBF86D06E2C}"/>
              </a:ext>
            </a:extLst>
          </p:cNvPr>
          <p:cNvSpPr txBox="1"/>
          <p:nvPr/>
        </p:nvSpPr>
        <p:spPr>
          <a:xfrm>
            <a:off x="4493028" y="2507582"/>
            <a:ext cx="202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行和范数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BF80D9-EC18-4D1F-82E3-00DC949C93E7}"/>
              </a:ext>
            </a:extLst>
          </p:cNvPr>
          <p:cNvSpPr txBox="1"/>
          <p:nvPr/>
        </p:nvSpPr>
        <p:spPr>
          <a:xfrm>
            <a:off x="5120296" y="4757082"/>
            <a:ext cx="391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>
                <a:solidFill>
                  <a:srgbClr val="FF0000"/>
                </a:solidFill>
                <a:latin typeface="+mn-ea"/>
                <a:ea typeface="+mn-ea"/>
              </a:rPr>
              <a:t>谱半径：特征值绝对值的最大值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E0C1D28-C1F0-4EF9-9397-DCB04D8BDB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94616"/>
            <a:ext cx="245508" cy="1260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587DB6-B4F9-441D-9D23-2B338FF81555}"/>
              </a:ext>
            </a:extLst>
          </p:cNvPr>
          <p:cNvSpPr txBox="1"/>
          <p:nvPr/>
        </p:nvSpPr>
        <p:spPr>
          <a:xfrm>
            <a:off x="3056237" y="5970621"/>
            <a:ext cx="3916200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所有元素平方和开根号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3D02BA-155A-604E-BF4B-7F2B5870368C}"/>
              </a:ext>
            </a:extLst>
          </p:cNvPr>
          <p:cNvSpPr/>
          <p:nvPr/>
        </p:nvSpPr>
        <p:spPr>
          <a:xfrm>
            <a:off x="4070458" y="5085184"/>
            <a:ext cx="5101222" cy="34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i="1" dirty="0">
                <a:solidFill>
                  <a:srgbClr val="0000FF"/>
                </a:solidFill>
              </a:rPr>
              <a:t>矩阵的谱(Spectrum of a matrix)：矩阵特征值的集合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3CF79E4-EE60-5448-B417-520CA2E1C5E7}"/>
              </a:ext>
            </a:extLst>
          </p:cNvPr>
          <p:cNvSpPr txBox="1"/>
          <p:nvPr/>
        </p:nvSpPr>
        <p:spPr>
          <a:xfrm>
            <a:off x="5762954" y="3644557"/>
            <a:ext cx="202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谱范数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2BFCE360-A7F1-C840-8391-B58756534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54" y="5445224"/>
            <a:ext cx="6140915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</a:rPr>
              <a:t>④</a:t>
            </a:r>
            <a:r>
              <a:rPr lang="zh-CN" altLang="en-US" sz="2400" dirty="0"/>
              <a:t>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</a:rPr>
              <a:t>-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</a:rPr>
              <a:t>范数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</a:rPr>
              <a:t>(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Frobenius</a:t>
            </a:r>
            <a:r>
              <a:rPr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弗罗贝尼乌斯</a:t>
            </a:r>
            <a:r>
              <a:rPr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范数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1B589F-4CDE-C24E-984D-7CC6D4587F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8814" y="6014241"/>
            <a:ext cx="1297683" cy="4007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E598B3-0FFE-6D5E-F38D-DD8DE2C9C1E4}"/>
              </a:ext>
            </a:extLst>
          </p:cNvPr>
          <p:cNvSpPr txBox="1"/>
          <p:nvPr/>
        </p:nvSpPr>
        <p:spPr>
          <a:xfrm>
            <a:off x="308055" y="4125146"/>
            <a:ext cx="190629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最大的奇异值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A6E5FA-52AA-3042-8B0E-CE147B6AA8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51866" y="4284386"/>
            <a:ext cx="2255727" cy="541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1536FA-6B71-742E-F905-357404F9D66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26855" y="5447259"/>
            <a:ext cx="708524" cy="1048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2418" grpId="0"/>
      <p:bldP spid="102423" grpId="0"/>
      <p:bldP spid="102425" grpId="0"/>
      <p:bldP spid="2" grpId="0"/>
      <p:bldP spid="5" grpId="0"/>
      <p:bldP spid="29" grpId="0"/>
      <p:bldP spid="6" grpId="0"/>
      <p:bldP spid="3" grpId="0" animBg="1"/>
      <p:bldP spid="8" grpId="0"/>
      <p:bldP spid="30" grpId="0"/>
      <p:bldP spid="32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37" name="Group 13">
            <a:extLst>
              <a:ext uri="{FF2B5EF4-FFF2-40B4-BE49-F238E27FC236}">
                <a16:creationId xmlns:a16="http://schemas.microsoft.com/office/drawing/2014/main" id="{DD1BBD38-D642-4280-972F-CF86F28FB1D3}"/>
              </a:ext>
            </a:extLst>
          </p:cNvPr>
          <p:cNvGrpSpPr>
            <a:grpSpLocks/>
          </p:cNvGrpSpPr>
          <p:nvPr/>
        </p:nvGrpSpPr>
        <p:grpSpPr bwMode="auto">
          <a:xfrm>
            <a:off x="-34631" y="79201"/>
            <a:ext cx="4750899" cy="3003724"/>
            <a:chOff x="58" y="-8"/>
            <a:chExt cx="2888" cy="1841"/>
          </a:xfrm>
        </p:grpSpPr>
        <p:sp>
          <p:nvSpPr>
            <p:cNvPr id="103427" name="Text Box 3">
              <a:extLst>
                <a:ext uri="{FF2B5EF4-FFF2-40B4-BE49-F238E27FC236}">
                  <a16:creationId xmlns:a16="http://schemas.microsoft.com/office/drawing/2014/main" id="{7FE7CE24-A9EC-4B19-8C7C-794A2D4FC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" y="-8"/>
              <a:ext cx="1834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tx1"/>
                  </a:solidFill>
                  <a:latin typeface="楷体_GB2312" pitchFamily="49" charset="-122"/>
                </a:rPr>
                <a:t>例</a:t>
              </a:r>
              <a:r>
                <a:rPr lang="en-US" altLang="zh-CN" sz="3200" b="1" dirty="0">
                  <a:solidFill>
                    <a:schemeClr val="tx1"/>
                  </a:solidFill>
                  <a:latin typeface="楷体_GB2312" pitchFamily="49" charset="-122"/>
                </a:rPr>
                <a:t>3.1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_GB2312" pitchFamily="49" charset="-122"/>
                </a:rPr>
                <a:t>：</a:t>
              </a:r>
              <a:r>
                <a:rPr lang="zh-CN" altLang="en-US" sz="2400" b="1" dirty="0">
                  <a:solidFill>
                    <a:schemeClr val="tx1"/>
                  </a:solidFill>
                  <a:latin typeface="楷体_GB2312" pitchFamily="49" charset="-122"/>
                </a:rPr>
                <a:t>给定矩阵</a:t>
              </a:r>
            </a:p>
          </p:txBody>
        </p:sp>
        <p:graphicFrame>
          <p:nvGraphicFramePr>
            <p:cNvPr id="103432" name="Object 8">
              <a:extLst>
                <a:ext uri="{FF2B5EF4-FFF2-40B4-BE49-F238E27FC236}">
                  <a16:creationId xmlns:a16="http://schemas.microsoft.com/office/drawing/2014/main" id="{03201ADB-5F11-49F9-B9FE-D51CA14E6A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0663131"/>
                </p:ext>
              </p:extLst>
            </p:nvPr>
          </p:nvGraphicFramePr>
          <p:xfrm>
            <a:off x="1126" y="359"/>
            <a:ext cx="1532" cy="1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965160" imgH="698400" progId="Equation.DSMT4">
                    <p:embed/>
                  </p:oleObj>
                </mc:Choice>
                <mc:Fallback>
                  <p:oleObj name="Equation" r:id="rId3" imgW="965160" imgH="698400" progId="Equation.DSMT4">
                    <p:embed/>
                    <p:pic>
                      <p:nvPicPr>
                        <p:cNvPr id="103432" name="Object 8">
                          <a:extLst>
                            <a:ext uri="{FF2B5EF4-FFF2-40B4-BE49-F238E27FC236}">
                              <a16:creationId xmlns:a16="http://schemas.microsoft.com/office/drawing/2014/main" id="{03201ADB-5F11-49F9-B9FE-D51CA14E6A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" y="359"/>
                          <a:ext cx="1532" cy="1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436" name="Group 12">
              <a:extLst>
                <a:ext uri="{FF2B5EF4-FFF2-40B4-BE49-F238E27FC236}">
                  <a16:creationId xmlns:a16="http://schemas.microsoft.com/office/drawing/2014/main" id="{7E2B62FC-C32C-49CC-BF72-26EC7BB11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" y="1542"/>
              <a:ext cx="2493" cy="291"/>
              <a:chOff x="1447" y="2010"/>
              <a:chExt cx="2493" cy="291"/>
            </a:xfrm>
          </p:grpSpPr>
          <p:sp>
            <p:nvSpPr>
              <p:cNvPr id="103433" name="Rectangle 9">
                <a:extLst>
                  <a:ext uri="{FF2B5EF4-FFF2-40B4-BE49-F238E27FC236}">
                    <a16:creationId xmlns:a16="http://schemas.microsoft.com/office/drawing/2014/main" id="{352EED01-78D9-4F90-8954-D4CA4A9B4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" y="2010"/>
                <a:ext cx="249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/>
                    </a:solidFill>
                    <a:latin typeface="楷体_GB2312" pitchFamily="49" charset="-122"/>
                  </a:rPr>
                  <a:t>求矩阵   的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、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2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、 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楷体_GB2312" pitchFamily="49" charset="-122"/>
                  </a:rPr>
                  <a:t>范数。</a:t>
                </a:r>
              </a:p>
            </p:txBody>
          </p:sp>
          <p:graphicFrame>
            <p:nvGraphicFramePr>
              <p:cNvPr id="103434" name="Object 10">
                <a:extLst>
                  <a:ext uri="{FF2B5EF4-FFF2-40B4-BE49-F238E27FC236}">
                    <a16:creationId xmlns:a16="http://schemas.microsoft.com/office/drawing/2014/main" id="{DB7E19F8-BD2B-41E6-AB7A-63D58F481F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3526378"/>
                  </p:ext>
                </p:extLst>
              </p:nvPr>
            </p:nvGraphicFramePr>
            <p:xfrm>
              <a:off x="2145" y="2019"/>
              <a:ext cx="232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64880" imgH="164880" progId="Equation.DSMT4">
                      <p:embed/>
                    </p:oleObj>
                  </mc:Choice>
                  <mc:Fallback>
                    <p:oleObj name="Equation" r:id="rId5" imgW="164880" imgH="164880" progId="Equation.DSMT4">
                      <p:embed/>
                      <p:pic>
                        <p:nvPicPr>
                          <p:cNvPr id="103434" name="Object 10">
                            <a:extLst>
                              <a:ext uri="{FF2B5EF4-FFF2-40B4-BE49-F238E27FC236}">
                                <a16:creationId xmlns:a16="http://schemas.microsoft.com/office/drawing/2014/main" id="{DB7E19F8-BD2B-41E6-AB7A-63D58F481F2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45" y="2019"/>
                            <a:ext cx="232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03438" name="Object 14">
            <a:extLst>
              <a:ext uri="{FF2B5EF4-FFF2-40B4-BE49-F238E27FC236}">
                <a16:creationId xmlns:a16="http://schemas.microsoft.com/office/drawing/2014/main" id="{98FCE07B-7E1F-46EF-B3A2-A37CF22C2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8447"/>
              </p:ext>
            </p:extLst>
          </p:nvPr>
        </p:nvGraphicFramePr>
        <p:xfrm>
          <a:off x="844393" y="3694685"/>
          <a:ext cx="128746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53800" progId="Equation.DSMT4">
                  <p:embed/>
                </p:oleObj>
              </mc:Choice>
              <mc:Fallback>
                <p:oleObj name="Equation" r:id="rId7" imgW="533160" imgH="253800" progId="Equation.DSMT4">
                  <p:embed/>
                  <p:pic>
                    <p:nvPicPr>
                      <p:cNvPr id="103438" name="Object 14">
                        <a:extLst>
                          <a:ext uri="{FF2B5EF4-FFF2-40B4-BE49-F238E27FC236}">
                            <a16:creationId xmlns:a16="http://schemas.microsoft.com/office/drawing/2014/main" id="{98FCE07B-7E1F-46EF-B3A2-A37CF22C20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3" y="3694685"/>
                        <a:ext cx="128746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9" name="Object 15">
            <a:extLst>
              <a:ext uri="{FF2B5EF4-FFF2-40B4-BE49-F238E27FC236}">
                <a16:creationId xmlns:a16="http://schemas.microsoft.com/office/drawing/2014/main" id="{8FA8774A-1EC1-4062-A8E7-5EA27C389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769241"/>
              </p:ext>
            </p:extLst>
          </p:nvPr>
        </p:nvGraphicFramePr>
        <p:xfrm>
          <a:off x="2699792" y="3645024"/>
          <a:ext cx="1631741" cy="74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720" imgH="253800" progId="Equation.DSMT4">
                  <p:embed/>
                </p:oleObj>
              </mc:Choice>
              <mc:Fallback>
                <p:oleObj name="Equation" r:id="rId9" imgW="558720" imgH="253800" progId="Equation.DSMT4">
                  <p:embed/>
                  <p:pic>
                    <p:nvPicPr>
                      <p:cNvPr id="103439" name="Object 15">
                        <a:extLst>
                          <a:ext uri="{FF2B5EF4-FFF2-40B4-BE49-F238E27FC236}">
                            <a16:creationId xmlns:a16="http://schemas.microsoft.com/office/drawing/2014/main" id="{8FA8774A-1EC1-4062-A8E7-5EA27C389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645024"/>
                        <a:ext cx="1631741" cy="742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448" name="Group 24">
            <a:extLst>
              <a:ext uri="{FF2B5EF4-FFF2-40B4-BE49-F238E27FC236}">
                <a16:creationId xmlns:a16="http://schemas.microsoft.com/office/drawing/2014/main" id="{96808F2A-60F4-461F-B075-C4B4DBF3DBEC}"/>
              </a:ext>
            </a:extLst>
          </p:cNvPr>
          <p:cNvGrpSpPr>
            <a:grpSpLocks/>
          </p:cNvGrpSpPr>
          <p:nvPr/>
        </p:nvGrpSpPr>
        <p:grpSpPr bwMode="auto">
          <a:xfrm>
            <a:off x="5326990" y="744110"/>
            <a:ext cx="2851576" cy="1683926"/>
            <a:chOff x="3216" y="240"/>
            <a:chExt cx="2400" cy="1296"/>
          </a:xfrm>
        </p:grpSpPr>
        <p:sp>
          <p:nvSpPr>
            <p:cNvPr id="103447" name="Rectangle 23">
              <a:extLst>
                <a:ext uri="{FF2B5EF4-FFF2-40B4-BE49-F238E27FC236}">
                  <a16:creationId xmlns:a16="http://schemas.microsoft.com/office/drawing/2014/main" id="{96B46E71-9BDC-48B7-B09E-157BD0AB2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0"/>
              <a:ext cx="2400" cy="12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3442" name="Object 18">
              <a:extLst>
                <a:ext uri="{FF2B5EF4-FFF2-40B4-BE49-F238E27FC236}">
                  <a16:creationId xmlns:a16="http://schemas.microsoft.com/office/drawing/2014/main" id="{C3D84294-608E-4ED6-8540-63B9CF28E5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098331"/>
                </p:ext>
              </p:extLst>
            </p:nvPr>
          </p:nvGraphicFramePr>
          <p:xfrm>
            <a:off x="3442" y="259"/>
            <a:ext cx="1845" cy="1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041120" imgH="698400" progId="Equation.DSMT4">
                    <p:embed/>
                  </p:oleObj>
                </mc:Choice>
                <mc:Fallback>
                  <p:oleObj name="Equation" r:id="rId11" imgW="1041120" imgH="698400" progId="Equation.DSMT4">
                    <p:embed/>
                    <p:pic>
                      <p:nvPicPr>
                        <p:cNvPr id="103442" name="Object 18">
                          <a:extLst>
                            <a:ext uri="{FF2B5EF4-FFF2-40B4-BE49-F238E27FC236}">
                              <a16:creationId xmlns:a16="http://schemas.microsoft.com/office/drawing/2014/main" id="{C3D84294-608E-4ED6-8540-63B9CF28E5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2" y="259"/>
                          <a:ext cx="1845" cy="1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3449" name="Object 25">
            <a:extLst>
              <a:ext uri="{FF2B5EF4-FFF2-40B4-BE49-F238E27FC236}">
                <a16:creationId xmlns:a16="http://schemas.microsoft.com/office/drawing/2014/main" id="{82ECD522-B105-47A1-A545-4331ECE3F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049749"/>
              </p:ext>
            </p:extLst>
          </p:nvPr>
        </p:nvGraphicFramePr>
        <p:xfrm>
          <a:off x="4716016" y="3728517"/>
          <a:ext cx="20367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253800" progId="Equation.DSMT4">
                  <p:embed/>
                </p:oleObj>
              </mc:Choice>
              <mc:Fallback>
                <p:oleObj name="Equation" r:id="rId13" imgW="812520" imgH="253800" progId="Equation.DSMT4">
                  <p:embed/>
                  <p:pic>
                    <p:nvPicPr>
                      <p:cNvPr id="103449" name="Object 25">
                        <a:extLst>
                          <a:ext uri="{FF2B5EF4-FFF2-40B4-BE49-F238E27FC236}">
                            <a16:creationId xmlns:a16="http://schemas.microsoft.com/office/drawing/2014/main" id="{82ECD522-B105-47A1-A545-4331ECE3F1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728517"/>
                        <a:ext cx="20367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454" name="Group 30">
            <a:extLst>
              <a:ext uri="{FF2B5EF4-FFF2-40B4-BE49-F238E27FC236}">
                <a16:creationId xmlns:a16="http://schemas.microsoft.com/office/drawing/2014/main" id="{70E8993A-8CFF-4217-8D14-79D4F6C83E0C}"/>
              </a:ext>
            </a:extLst>
          </p:cNvPr>
          <p:cNvGrpSpPr>
            <a:grpSpLocks/>
          </p:cNvGrpSpPr>
          <p:nvPr/>
        </p:nvGrpSpPr>
        <p:grpSpPr bwMode="auto">
          <a:xfrm>
            <a:off x="3011703" y="4941168"/>
            <a:ext cx="5616575" cy="990600"/>
            <a:chOff x="1050" y="3055"/>
            <a:chExt cx="3538" cy="624"/>
          </a:xfrm>
        </p:grpSpPr>
        <p:sp>
          <p:nvSpPr>
            <p:cNvPr id="103453" name="Rectangle 29">
              <a:extLst>
                <a:ext uri="{FF2B5EF4-FFF2-40B4-BE49-F238E27FC236}">
                  <a16:creationId xmlns:a16="http://schemas.microsoft.com/office/drawing/2014/main" id="{363AE18B-E38D-4A30-AABF-5DDF3C276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" y="3055"/>
              <a:ext cx="3538" cy="624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03450" name="Rectangle 26">
              <a:extLst>
                <a:ext uri="{FF2B5EF4-FFF2-40B4-BE49-F238E27FC236}">
                  <a16:creationId xmlns:a16="http://schemas.microsoft.com/office/drawing/2014/main" id="{1E749F5B-EA5E-4DB0-880A-FA712211F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3216"/>
              <a:ext cx="204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90A0B"/>
                  </a:solidFill>
                  <a:latin typeface="楷体_GB2312" pitchFamily="49" charset="-122"/>
                </a:rPr>
                <a:t>若   是实对称矩阵，则</a:t>
              </a:r>
            </a:p>
          </p:txBody>
        </p:sp>
        <p:graphicFrame>
          <p:nvGraphicFramePr>
            <p:cNvPr id="103451" name="Object 27">
              <a:extLst>
                <a:ext uri="{FF2B5EF4-FFF2-40B4-BE49-F238E27FC236}">
                  <a16:creationId xmlns:a16="http://schemas.microsoft.com/office/drawing/2014/main" id="{43AA8257-7050-48CA-B102-83CC50D104A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3699361"/>
                </p:ext>
              </p:extLst>
            </p:nvPr>
          </p:nvGraphicFramePr>
          <p:xfrm>
            <a:off x="1378" y="3211"/>
            <a:ext cx="257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64880" progId="Equation.DSMT4">
                    <p:embed/>
                  </p:oleObj>
                </mc:Choice>
                <mc:Fallback>
                  <p:oleObj name="Equation" r:id="rId15" imgW="164880" imgH="164880" progId="Equation.DSMT4">
                    <p:embed/>
                    <p:pic>
                      <p:nvPicPr>
                        <p:cNvPr id="103451" name="Object 27">
                          <a:extLst>
                            <a:ext uri="{FF2B5EF4-FFF2-40B4-BE49-F238E27FC236}">
                              <a16:creationId xmlns:a16="http://schemas.microsoft.com/office/drawing/2014/main" id="{43AA8257-7050-48CA-B102-83CC50D104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8" y="3211"/>
                          <a:ext cx="257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52" name="Object 28">
              <a:extLst>
                <a:ext uri="{FF2B5EF4-FFF2-40B4-BE49-F238E27FC236}">
                  <a16:creationId xmlns:a16="http://schemas.microsoft.com/office/drawing/2014/main" id="{B20C4A41-816D-44CA-805E-D9351CCABB0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377694"/>
                </p:ext>
              </p:extLst>
            </p:nvPr>
          </p:nvGraphicFramePr>
          <p:xfrm>
            <a:off x="3166" y="3144"/>
            <a:ext cx="1271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787320" imgH="253800" progId="Equation.DSMT4">
                    <p:embed/>
                  </p:oleObj>
                </mc:Choice>
                <mc:Fallback>
                  <p:oleObj name="Equation" r:id="rId17" imgW="787320" imgH="253800" progId="Equation.DSMT4">
                    <p:embed/>
                    <p:pic>
                      <p:nvPicPr>
                        <p:cNvPr id="103452" name="Object 28">
                          <a:extLst>
                            <a:ext uri="{FF2B5EF4-FFF2-40B4-BE49-F238E27FC236}">
                              <a16:creationId xmlns:a16="http://schemas.microsoft.com/office/drawing/2014/main" id="{B20C4A41-816D-44CA-805E-D9351CCABB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3144"/>
                          <a:ext cx="1271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F07A8538-C034-430C-996C-B956F9DA67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75" y="2812084"/>
            <a:ext cx="245508" cy="126072"/>
          </a:xfrm>
          <a:prstGeom prst="rect">
            <a:avLst/>
          </a:prstGeom>
        </p:spPr>
      </p:pic>
      <p:graphicFrame>
        <p:nvGraphicFramePr>
          <p:cNvPr id="20" name="Object 35">
            <a:extLst>
              <a:ext uri="{FF2B5EF4-FFF2-40B4-BE49-F238E27FC236}">
                <a16:creationId xmlns:a16="http://schemas.microsoft.com/office/drawing/2014/main" id="{A9D0621F-8D37-4E96-AF12-4ACF8B609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37004"/>
              </p:ext>
            </p:extLst>
          </p:nvPr>
        </p:nvGraphicFramePr>
        <p:xfrm>
          <a:off x="6752778" y="3558031"/>
          <a:ext cx="2159973" cy="76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5.0 Equation" r:id="rId20" imgW="927000" imgH="330120" progId="Equation.DSMT4">
                  <p:embed/>
                </p:oleObj>
              </mc:Choice>
              <mc:Fallback>
                <p:oleObj name="MathType 5.0 Equation" r:id="rId20" imgW="927000" imgH="330120" progId="Equation.DSMT4">
                  <p:embed/>
                  <p:pic>
                    <p:nvPicPr>
                      <p:cNvPr id="102435" name="Object 35">
                        <a:extLst>
                          <a:ext uri="{FF2B5EF4-FFF2-40B4-BE49-F238E27FC236}">
                            <a16:creationId xmlns:a16="http://schemas.microsoft.com/office/drawing/2014/main" id="{1713B852-2011-49A4-BDB6-44B9CC3547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2778" y="3558031"/>
                        <a:ext cx="2159973" cy="769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0A81578-4446-224D-B333-43390D907C92}"/>
              </a:ext>
            </a:extLst>
          </p:cNvPr>
          <p:cNvSpPr/>
          <p:nvPr/>
        </p:nvSpPr>
        <p:spPr>
          <a:xfrm>
            <a:off x="4117067" y="5846013"/>
            <a:ext cx="4631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对称矩阵的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范数恰为该矩阵的谱半径</a:t>
            </a:r>
          </a:p>
        </p:txBody>
      </p:sp>
    </p:spTree>
    <p:extLst>
      <p:ext uri="{BB962C8B-B14F-4D97-AF65-F5344CB8AC3E}">
        <p14:creationId xmlns:p14="http://schemas.microsoft.com/office/powerpoint/2010/main" val="356225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C701FC-78F1-43B8-8972-3AD9C2987B9E}"/>
              </a:ext>
            </a:extLst>
          </p:cNvPr>
          <p:cNvSpPr txBox="1"/>
          <p:nvPr/>
        </p:nvSpPr>
        <p:spPr>
          <a:xfrm>
            <a:off x="2284787" y="137446"/>
            <a:ext cx="45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3.3 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直接解法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Gauss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消去法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485BD1-D359-4ACF-B735-7CA13B7CF705}"/>
              </a:ext>
            </a:extLst>
          </p:cNvPr>
          <p:cNvSpPr txBox="1"/>
          <p:nvPr/>
        </p:nvSpPr>
        <p:spPr>
          <a:xfrm>
            <a:off x="1399144" y="935989"/>
            <a:ext cx="774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若方程组是“上</a:t>
            </a:r>
            <a:r>
              <a:rPr lang="en-US" altLang="zh-CN" sz="24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24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下三角方程组”，可很容易求解！</a:t>
            </a:r>
            <a:endParaRPr lang="en-US" altLang="zh-CN" sz="2400" b="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运用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初等变换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构造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等价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上三角方程组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Ux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消去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</a:p>
          <a:p>
            <a:pPr marL="457200" indent="-457200" algn="l">
              <a:buAutoNum type="arabicPeriod"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按照方程组的相反顺序求解上三角方程组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.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回代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9C678-42D6-4EF5-9EC3-7EBDB8186515}"/>
              </a:ext>
            </a:extLst>
          </p:cNvPr>
          <p:cNvSpPr txBox="1"/>
          <p:nvPr/>
        </p:nvSpPr>
        <p:spPr>
          <a:xfrm>
            <a:off x="215516" y="2265794"/>
            <a:ext cx="16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初等变换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7EFA57-A865-4829-A9C7-EBF55A8C11BD}"/>
              </a:ext>
            </a:extLst>
          </p:cNvPr>
          <p:cNvSpPr txBox="1"/>
          <p:nvPr/>
        </p:nvSpPr>
        <p:spPr>
          <a:xfrm>
            <a:off x="215516" y="2757622"/>
            <a:ext cx="8712968" cy="2255554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Interchanges 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对换：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对调方程组的两行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Scaling 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倍乘：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用非零常数乘以方程组的某一行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Replacement 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倍加：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将方程组的某一行乘以一个非零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       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常数，再加到另一行上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Litebulb">
            <a:extLst>
              <a:ext uri="{FF2B5EF4-FFF2-40B4-BE49-F238E27FC236}">
                <a16:creationId xmlns:a16="http://schemas.microsoft.com/office/drawing/2014/main" id="{571F590F-2EE3-43E6-8025-7E880CB28D1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6144" y="815484"/>
            <a:ext cx="1143000" cy="107200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99"/>
          </a:solidFill>
          <a:ln w="571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zh-CN" altLang="en-US" sz="20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思想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71920D-9C2D-4230-8265-A85D849126A4}"/>
              </a:ext>
            </a:extLst>
          </p:cNvPr>
          <p:cNvSpPr txBox="1"/>
          <p:nvPr/>
        </p:nvSpPr>
        <p:spPr>
          <a:xfrm>
            <a:off x="1975805" y="5199583"/>
            <a:ext cx="519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注意：行变换和列变换不能同时执行</a:t>
            </a:r>
          </a:p>
        </p:txBody>
      </p:sp>
    </p:spTree>
    <p:extLst>
      <p:ext uri="{BB962C8B-B14F-4D97-AF65-F5344CB8AC3E}">
        <p14:creationId xmlns:p14="http://schemas.microsoft.com/office/powerpoint/2010/main" val="428821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>
            <a:extLst>
              <a:ext uri="{FF2B5EF4-FFF2-40B4-BE49-F238E27FC236}">
                <a16:creationId xmlns:a16="http://schemas.microsoft.com/office/drawing/2014/main" id="{31BF4760-5FFF-4A4B-BA65-521D5F635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185DD6B2-AE8F-4602-AE32-319CA77ED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BACF8158-5A53-414B-BBAD-AA09319FF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69" name="Text Box 9">
            <a:extLst>
              <a:ext uri="{FF2B5EF4-FFF2-40B4-BE49-F238E27FC236}">
                <a16:creationId xmlns:a16="http://schemas.microsoft.com/office/drawing/2014/main" id="{921437C0-6CE1-4E1E-86E8-C5BEC565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773238"/>
            <a:ext cx="4535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/>
              <a:t>消去过程     对于以下的增广矩阵</a:t>
            </a:r>
            <a:endParaRPr lang="zh-CN" altLang="en-US" sz="2000"/>
          </a:p>
        </p:txBody>
      </p:sp>
      <p:graphicFrame>
        <p:nvGraphicFramePr>
          <p:cNvPr id="92170" name="Object 10">
            <a:extLst>
              <a:ext uri="{FF2B5EF4-FFF2-40B4-BE49-F238E27FC236}">
                <a16:creationId xmlns:a16="http://schemas.microsoft.com/office/drawing/2014/main" id="{AC729C73-C654-4446-9135-535EA50D1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594613"/>
              </p:ext>
            </p:extLst>
          </p:nvPr>
        </p:nvGraphicFramePr>
        <p:xfrm>
          <a:off x="1979712" y="1260789"/>
          <a:ext cx="5184576" cy="2030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84400" imgH="1168200" progId="Equation.DSMT4">
                  <p:embed/>
                </p:oleObj>
              </mc:Choice>
              <mc:Fallback>
                <p:oleObj name="Equation" r:id="rId3" imgW="2984400" imgH="1168200" progId="Equation.DSMT4">
                  <p:embed/>
                  <p:pic>
                    <p:nvPicPr>
                      <p:cNvPr id="92170" name="Object 10">
                        <a:extLst>
                          <a:ext uri="{FF2B5EF4-FFF2-40B4-BE49-F238E27FC236}">
                            <a16:creationId xmlns:a16="http://schemas.microsoft.com/office/drawing/2014/main" id="{AC729C73-C654-4446-9135-535EA50D1A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260789"/>
                        <a:ext cx="5184576" cy="2030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2" name="Object 12">
            <a:extLst>
              <a:ext uri="{FF2B5EF4-FFF2-40B4-BE49-F238E27FC236}">
                <a16:creationId xmlns:a16="http://schemas.microsoft.com/office/drawing/2014/main" id="{68D02328-64F3-4A67-A005-A3D033245F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443124"/>
              </p:ext>
            </p:extLst>
          </p:nvPr>
        </p:nvGraphicFramePr>
        <p:xfrm>
          <a:off x="451643" y="4312486"/>
          <a:ext cx="4854575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58840" imgH="1168200" progId="Equation.DSMT4">
                  <p:embed/>
                </p:oleObj>
              </mc:Choice>
              <mc:Fallback>
                <p:oleObj name="Equation" r:id="rId5" imgW="2958840" imgH="1168200" progId="Equation.DSMT4">
                  <p:embed/>
                  <p:pic>
                    <p:nvPicPr>
                      <p:cNvPr id="92172" name="Object 12">
                        <a:extLst>
                          <a:ext uri="{FF2B5EF4-FFF2-40B4-BE49-F238E27FC236}">
                            <a16:creationId xmlns:a16="http://schemas.microsoft.com/office/drawing/2014/main" id="{68D02328-64F3-4A67-A005-A3D033245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" y="4312486"/>
                        <a:ext cx="4854575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26">
            <a:extLst>
              <a:ext uri="{FF2B5EF4-FFF2-40B4-BE49-F238E27FC236}">
                <a16:creationId xmlns:a16="http://schemas.microsoft.com/office/drawing/2014/main" id="{9A55113B-E703-41C3-834B-FA25A5C863B9}"/>
              </a:ext>
            </a:extLst>
          </p:cNvPr>
          <p:cNvGrpSpPr>
            <a:grpSpLocks/>
          </p:cNvGrpSpPr>
          <p:nvPr/>
        </p:nvGrpSpPr>
        <p:grpSpPr bwMode="auto">
          <a:xfrm>
            <a:off x="107504" y="760333"/>
            <a:ext cx="4776787" cy="461963"/>
            <a:chOff x="294" y="262"/>
            <a:chExt cx="3009" cy="291"/>
          </a:xfrm>
        </p:grpSpPr>
        <p:sp>
          <p:nvSpPr>
            <p:cNvPr id="15" name="Rectangle 118">
              <a:extLst>
                <a:ext uri="{FF2B5EF4-FFF2-40B4-BE49-F238E27FC236}">
                  <a16:creationId xmlns:a16="http://schemas.microsoft.com/office/drawing/2014/main" id="{B6FA125B-E1F4-496D-A2A5-5E3709A5A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" y="262"/>
              <a:ext cx="300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方程组              的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增广</a:t>
              </a:r>
              <a:r>
                <a:rPr lang="zh-CN" altLang="en-US" sz="2400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矩阵记为：</a:t>
              </a:r>
            </a:p>
          </p:txBody>
        </p:sp>
        <p:graphicFrame>
          <p:nvGraphicFramePr>
            <p:cNvPr id="16" name="Object 119">
              <a:extLst>
                <a:ext uri="{FF2B5EF4-FFF2-40B4-BE49-F238E27FC236}">
                  <a16:creationId xmlns:a16="http://schemas.microsoft.com/office/drawing/2014/main" id="{B5942D78-47F4-47AD-B9C7-3E3D405683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7880503"/>
                </p:ext>
              </p:extLst>
            </p:nvPr>
          </p:nvGraphicFramePr>
          <p:xfrm>
            <a:off x="930" y="262"/>
            <a:ext cx="78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82400" imgH="177480" progId="Equation.DSMT4">
                    <p:embed/>
                  </p:oleObj>
                </mc:Choice>
                <mc:Fallback>
                  <p:oleObj name="Equation" r:id="rId7" imgW="482400" imgH="177480" progId="Equation.DSMT4">
                    <p:embed/>
                    <p:pic>
                      <p:nvPicPr>
                        <p:cNvPr id="56439" name="Object 119">
                          <a:extLst>
                            <a:ext uri="{FF2B5EF4-FFF2-40B4-BE49-F238E27FC236}">
                              <a16:creationId xmlns:a16="http://schemas.microsoft.com/office/drawing/2014/main" id="{C0F0B934-773D-4DF2-B7AF-9539634D67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262"/>
                          <a:ext cx="78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7">
            <a:extLst>
              <a:ext uri="{FF2B5EF4-FFF2-40B4-BE49-F238E27FC236}">
                <a16:creationId xmlns:a16="http://schemas.microsoft.com/office/drawing/2014/main" id="{1B630873-6EEC-4CF1-B68D-4244967AF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82026"/>
            <a:ext cx="35283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3.3.1 Gauss</a:t>
            </a:r>
            <a:r>
              <a:rPr lang="zh-CN" altLang="en-US" sz="2400" b="1" dirty="0">
                <a:solidFill>
                  <a:srgbClr val="0000FF"/>
                </a:solidFill>
              </a:rPr>
              <a:t>消去法</a:t>
            </a:r>
            <a:r>
              <a:rPr lang="zh-CN" altLang="en-US" sz="2400" dirty="0">
                <a:solidFill>
                  <a:srgbClr val="0000FF"/>
                </a:solidFill>
              </a:rPr>
              <a:t>过程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C98AB5-3915-CA3F-FA43-169B5638ADE8}"/>
              </a:ext>
            </a:extLst>
          </p:cNvPr>
          <p:cNvGrpSpPr/>
          <p:nvPr/>
        </p:nvGrpSpPr>
        <p:grpSpPr>
          <a:xfrm>
            <a:off x="251520" y="3414514"/>
            <a:ext cx="8208912" cy="806574"/>
            <a:chOff x="107504" y="3290925"/>
            <a:chExt cx="8208912" cy="8065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C2F6C7DE-11D5-7A62-6B5C-2F13480A5DB9}"/>
                    </a:ext>
                  </a:extLst>
                </p:cNvPr>
                <p:cNvSpPr txBox="1"/>
                <p:nvPr/>
              </p:nvSpPr>
              <p:spPr>
                <a:xfrm>
                  <a:off x="107504" y="3446888"/>
                  <a:ext cx="8208912" cy="46166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kumimoji="1" lang="zh-CN" altLang="en-US" sz="2400" b="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将</m:t>
                      </m:r>
                      <m:r>
                        <a:rPr kumimoji="1" lang="zh-CN" alt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矩阵</m:t>
                      </m:r>
                    </m:oMath>
                  </a14:m>
                  <a:r>
                    <a:rPr kumimoji="1" lang="en-US" altLang="zh-CN" sz="20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KaiTi" panose="02010609060101010101" pitchFamily="49" charset="-122"/>
                      <a:cs typeface="Times New Roman" panose="02020603050405020304" pitchFamily="18" charset="0"/>
                    </a:rPr>
                    <a:t>2~</a:t>
                  </a:r>
                  <a:r>
                    <a:rPr kumimoji="1" lang="en-US" altLang="zh-CN" sz="2000" b="0" i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KaiTi" panose="02010609060101010101" pitchFamily="49" charset="-122"/>
                      <a:cs typeface="Times New Roman" panose="02020603050405020304" pitchFamily="18" charset="0"/>
                    </a:rPr>
                    <a:t>n</a:t>
                  </a:r>
                  <a:r>
                    <a:rPr kumimoji="1" lang="zh-CN" altLang="en-US" sz="24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行分别减去</a:t>
                  </a:r>
                  <a:r>
                    <a:rPr kumimoji="1" lang="en-US" altLang="zh-CN" sz="2400" b="0" i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KaiTi" panose="02010609060101010101" pitchFamily="49" charset="-122"/>
                      <a:cs typeface="Times New Roman" panose="02020603050405020304" pitchFamily="18" charset="0"/>
                    </a:rPr>
                    <a:t>a</a:t>
                  </a:r>
                  <a:r>
                    <a:rPr kumimoji="1" lang="en-US" altLang="zh-CN" sz="2400" b="0" baseline="-25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KaiTi" panose="02010609060101010101" pitchFamily="49" charset="-122"/>
                      <a:cs typeface="Times New Roman" panose="02020603050405020304" pitchFamily="18" charset="0"/>
                    </a:rPr>
                    <a:t>11</a:t>
                  </a:r>
                  <a:r>
                    <a:rPr kumimoji="1" lang="zh-CN" altLang="en-US" sz="24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的倍数               </a:t>
                  </a:r>
                  <a:r>
                    <a:rPr kumimoji="1" lang="en-US" altLang="zh-CN" sz="24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 </a:t>
                  </a:r>
                  <a:r>
                    <a:rPr kumimoji="1" lang="zh-CN" altLang="en-US" sz="24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iTi" panose="02010609060101010101" pitchFamily="49" charset="-122"/>
                      <a:ea typeface="KaiTi" panose="02010609060101010101" pitchFamily="49" charset="-122"/>
                    </a:rPr>
                    <a:t> ，得                   </a:t>
                  </a:r>
                  <a:endParaRPr kumimoji="1" lang="zh-CN" altLang="en-US" sz="24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C2F6C7DE-11D5-7A62-6B5C-2F13480A5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3446888"/>
                  <a:ext cx="8208912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617" t="-16216" b="-297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CE82FC8-6251-B558-6A74-3AF2CC03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3968" y="3290925"/>
              <a:ext cx="2496021" cy="806574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C8327B-1545-090C-6072-51C381EC7175}"/>
              </a:ext>
            </a:extLst>
          </p:cNvPr>
          <p:cNvGrpSpPr/>
          <p:nvPr/>
        </p:nvGrpSpPr>
        <p:grpSpPr>
          <a:xfrm>
            <a:off x="5601126" y="4262464"/>
            <a:ext cx="2345502" cy="1989671"/>
            <a:chOff x="5601126" y="4262464"/>
            <a:chExt cx="2345502" cy="198967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0D3D124-D7E1-E470-5485-B67A16A6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4128" y="4651935"/>
              <a:ext cx="2222500" cy="16002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7FB5AD8-0DE0-B24B-5D4E-04646A426710}"/>
                </a:ext>
              </a:extLst>
            </p:cNvPr>
            <p:cNvSpPr txBox="1"/>
            <p:nvPr/>
          </p:nvSpPr>
          <p:spPr>
            <a:xfrm>
              <a:off x="5601126" y="4262464"/>
              <a:ext cx="843082" cy="43088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其中</a:t>
              </a:r>
              <a:endParaRPr lang="zh-CN" altLang="en-US" sz="2200" dirty="0"/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3D8EDC9F-CC99-CBFE-C08F-771CC4485496}"/>
              </a:ext>
            </a:extLst>
          </p:cNvPr>
          <p:cNvSpPr/>
          <p:nvPr/>
        </p:nvSpPr>
        <p:spPr bwMode="auto">
          <a:xfrm>
            <a:off x="3563888" y="1238845"/>
            <a:ext cx="464068" cy="461963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9BC8F3-F846-E1E0-D886-52FC5C497B62}"/>
              </a:ext>
            </a:extLst>
          </p:cNvPr>
          <p:cNvSpPr txBox="1"/>
          <p:nvPr/>
        </p:nvSpPr>
        <p:spPr>
          <a:xfrm>
            <a:off x="138211" y="3199070"/>
            <a:ext cx="1625477" cy="43088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22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</a:t>
            </a:r>
            <a:r>
              <a:rPr kumimoji="1" lang="en-US" altLang="zh-CN" sz="22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2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步消元</a:t>
            </a:r>
            <a:endParaRPr lang="zh-CN" altLang="en-US" sz="2200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4207B69-1093-90CB-6D07-BFDAD8F078FF}"/>
              </a:ext>
            </a:extLst>
          </p:cNvPr>
          <p:cNvCxnSpPr/>
          <p:nvPr/>
        </p:nvCxnSpPr>
        <p:spPr>
          <a:xfrm flipV="1">
            <a:off x="5146675" y="1052736"/>
            <a:ext cx="289421" cy="20805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422E233-FFFF-FD14-CB49-07F64DFA11D0}"/>
              </a:ext>
            </a:extLst>
          </p:cNvPr>
          <p:cNvSpPr txBox="1"/>
          <p:nvPr/>
        </p:nvSpPr>
        <p:spPr>
          <a:xfrm>
            <a:off x="5436096" y="766227"/>
            <a:ext cx="2704587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数字表示这是</a:t>
            </a:r>
            <a:r>
              <a:rPr kumimoji="1" lang="zh-CN" altLang="en-US" sz="16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第几步</a:t>
            </a:r>
            <a:r>
              <a:rPr kumimoji="1" lang="zh-CN" altLang="en-US" sz="16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E34810-19CF-62B1-F07B-AB0C70B67003}"/>
              </a:ext>
            </a:extLst>
          </p:cNvPr>
          <p:cNvSpPr txBox="1"/>
          <p:nvPr/>
        </p:nvSpPr>
        <p:spPr>
          <a:xfrm>
            <a:off x="5389446" y="1996"/>
            <a:ext cx="3754554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一步步的消元，每一步消“一列”的元</a:t>
            </a:r>
          </a:p>
        </p:txBody>
      </p:sp>
    </p:spTree>
    <p:extLst>
      <p:ext uri="{BB962C8B-B14F-4D97-AF65-F5344CB8AC3E}">
        <p14:creationId xmlns:p14="http://schemas.microsoft.com/office/powerpoint/2010/main" val="5291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9AE5D64F-5A47-9118-2D35-A21842DA4C39}"/>
              </a:ext>
            </a:extLst>
          </p:cNvPr>
          <p:cNvSpPr txBox="1"/>
          <p:nvPr/>
        </p:nvSpPr>
        <p:spPr>
          <a:xfrm>
            <a:off x="5506725" y="6519299"/>
            <a:ext cx="1757212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sz="1600" dirty="0">
                <a:solidFill>
                  <a:srgbClr val="FF0000"/>
                </a:solidFill>
                <a:latin typeface="+mn-ea"/>
              </a:rPr>
              <a:t>步更新的区域</a:t>
            </a:r>
            <a:endParaRPr kumimoji="1" lang="zh-CN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FF38F2A1-2284-4913-AB26-6C5A8CF49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737"/>
            <a:ext cx="37799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3.3.1 Gauss</a:t>
            </a:r>
            <a:r>
              <a:rPr lang="zh-CN" altLang="en-US" sz="2400" b="1" dirty="0">
                <a:solidFill>
                  <a:srgbClr val="0000FF"/>
                </a:solidFill>
              </a:rPr>
              <a:t>消去法</a:t>
            </a:r>
            <a:r>
              <a:rPr lang="zh-CN" altLang="en-US" sz="2400" dirty="0">
                <a:solidFill>
                  <a:srgbClr val="0000FF"/>
                </a:solidFill>
              </a:rPr>
              <a:t>过程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F0BA5E-C9B7-FCF5-47EF-8FC306919A75}"/>
              </a:ext>
            </a:extLst>
          </p:cNvPr>
          <p:cNvGrpSpPr/>
          <p:nvPr/>
        </p:nvGrpSpPr>
        <p:grpSpPr>
          <a:xfrm>
            <a:off x="4547419" y="1769089"/>
            <a:ext cx="1679369" cy="1027337"/>
            <a:chOff x="3880309" y="1769090"/>
            <a:chExt cx="1638781" cy="99659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B67255A-A2EE-3D4E-B006-25DF90194739}"/>
                </a:ext>
              </a:extLst>
            </p:cNvPr>
            <p:cNvSpPr txBox="1"/>
            <p:nvPr/>
          </p:nvSpPr>
          <p:spPr>
            <a:xfrm rot="2371427">
              <a:off x="3880309" y="1769090"/>
              <a:ext cx="492443" cy="46166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C3ACB3-403E-1F4A-96A9-348C90F42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2060848"/>
              <a:ext cx="127000" cy="101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4D2481B-82BE-1504-B008-5775FA28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0097" y="2060848"/>
              <a:ext cx="174949" cy="14711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B8A10A5-3E2D-8DE0-7D73-B673CA88D794}"/>
                </a:ext>
              </a:extLst>
            </p:cNvPr>
            <p:cNvSpPr txBox="1"/>
            <p:nvPr/>
          </p:nvSpPr>
          <p:spPr>
            <a:xfrm rot="2019075">
              <a:off x="5077944" y="2365576"/>
              <a:ext cx="441146" cy="40011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ECCA810-B062-A39A-422D-615B6F9ED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163" y="746319"/>
            <a:ext cx="5494254" cy="23279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010E25-9A2B-FF77-0179-CED32DF93FFC}"/>
              </a:ext>
            </a:extLst>
          </p:cNvPr>
          <p:cNvSpPr txBox="1"/>
          <p:nvPr/>
        </p:nvSpPr>
        <p:spPr>
          <a:xfrm>
            <a:off x="0" y="636918"/>
            <a:ext cx="2771800" cy="43088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完成第</a:t>
            </a:r>
            <a:r>
              <a:rPr kumimoji="1" lang="en-US" altLang="zh-CN" sz="2200" b="0" i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200" b="0" i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步消元后</a:t>
            </a:r>
            <a:endParaRPr lang="zh-CN" altLang="en-US" sz="2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8747BA-6327-9F92-5F87-F51EBF758BB6}"/>
              </a:ext>
            </a:extLst>
          </p:cNvPr>
          <p:cNvSpPr txBox="1"/>
          <p:nvPr/>
        </p:nvSpPr>
        <p:spPr>
          <a:xfrm>
            <a:off x="93555" y="3414675"/>
            <a:ext cx="1475656" cy="43088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</a:t>
            </a:r>
            <a:r>
              <a:rPr kumimoji="1" lang="en-US" altLang="zh-CN" sz="2200" b="0" i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200" b="0" i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步：</a:t>
            </a:r>
            <a:endParaRPr lang="zh-CN" altLang="en-US" sz="2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F8D3F0-9900-5787-9FD5-17B93B385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790" y="3264799"/>
            <a:ext cx="1088295" cy="702445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3BF5D5B2-C0A1-DE93-4CEA-DD459D150C01}"/>
              </a:ext>
            </a:extLst>
          </p:cNvPr>
          <p:cNvSpPr/>
          <p:nvPr/>
        </p:nvSpPr>
        <p:spPr bwMode="auto">
          <a:xfrm>
            <a:off x="4139952" y="1542211"/>
            <a:ext cx="556710" cy="559210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426CD6B-00E7-2FB4-77E3-A6DCC86F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967" y="3190950"/>
            <a:ext cx="2283787" cy="3752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5F6E7D-BAE5-B995-5CC0-51A0D068E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925" y="3703832"/>
            <a:ext cx="2382155" cy="37324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165993F-92D9-34C8-92B2-B48F7BE5D66D}"/>
              </a:ext>
            </a:extLst>
          </p:cNvPr>
          <p:cNvGrpSpPr/>
          <p:nvPr/>
        </p:nvGrpSpPr>
        <p:grpSpPr>
          <a:xfrm>
            <a:off x="1619672" y="4183268"/>
            <a:ext cx="6066780" cy="2342076"/>
            <a:chOff x="1619672" y="4183268"/>
            <a:chExt cx="6066780" cy="2342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780E43-B9C2-C6E5-1306-EA411C7EBF4C}"/>
                </a:ext>
              </a:extLst>
            </p:cNvPr>
            <p:cNvGrpSpPr/>
            <p:nvPr/>
          </p:nvGrpSpPr>
          <p:grpSpPr>
            <a:xfrm>
              <a:off x="1619672" y="4183268"/>
              <a:ext cx="6066780" cy="2342076"/>
              <a:chOff x="1619672" y="3967244"/>
              <a:chExt cx="6066780" cy="2342076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C9B7FB3-770C-4793-08C9-D87350EA6AC6}"/>
                  </a:ext>
                </a:extLst>
              </p:cNvPr>
              <p:cNvGrpSpPr/>
              <p:nvPr/>
            </p:nvGrpSpPr>
            <p:grpSpPr>
              <a:xfrm>
                <a:off x="1619672" y="3967244"/>
                <a:ext cx="6066780" cy="2342076"/>
                <a:chOff x="1619672" y="3967244"/>
                <a:chExt cx="6066780" cy="2342076"/>
              </a:xfrm>
            </p:grpSpPr>
            <p:graphicFrame>
              <p:nvGraphicFramePr>
                <p:cNvPr id="11" name="Object 10">
                  <a:extLst>
                    <a:ext uri="{FF2B5EF4-FFF2-40B4-BE49-F238E27FC236}">
                      <a16:creationId xmlns:a16="http://schemas.microsoft.com/office/drawing/2014/main" id="{7DD1947C-6CB9-6628-6BCB-8C47235C4D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7651576"/>
                    </p:ext>
                  </p:extLst>
                </p:nvPr>
              </p:nvGraphicFramePr>
              <p:xfrm>
                <a:off x="1619672" y="3967244"/>
                <a:ext cx="6066780" cy="23420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3708360" imgH="1422360" progId="Equation.DSMT4">
                        <p:embed/>
                      </p:oleObj>
                    </mc:Choice>
                    <mc:Fallback>
                      <p:oleObj name="Equation" r:id="rId9" imgW="3708360" imgH="1422360" progId="Equation.DSMT4">
                        <p:embed/>
                        <p:pic>
                          <p:nvPicPr>
                            <p:cNvPr id="93194" name="Object 10">
                              <a:extLst>
                                <a:ext uri="{FF2B5EF4-FFF2-40B4-BE49-F238E27FC236}">
                                  <a16:creationId xmlns:a16="http://schemas.microsoft.com/office/drawing/2014/main" id="{55A4E930-6D53-4230-8B8A-D43A5890A67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19672" y="3967244"/>
                              <a:ext cx="6066780" cy="234207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B11D35C0-01B1-C3F7-AA03-47178AAF2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8292" y="5140686"/>
                  <a:ext cx="223788" cy="205036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5A3DE95F-DA56-994D-16F2-B87E65F4C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08798" y="5173172"/>
                  <a:ext cx="165913" cy="172550"/>
                </a:xfrm>
                <a:prstGeom prst="rect">
                  <a:avLst/>
                </a:prstGeom>
              </p:spPr>
            </p:pic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900C019-AA18-86EF-2917-FD5A16000361}"/>
                  </a:ext>
                </a:extLst>
              </p:cNvPr>
              <p:cNvSpPr/>
              <p:nvPr/>
            </p:nvSpPr>
            <p:spPr bwMode="auto">
              <a:xfrm>
                <a:off x="4932040" y="5173172"/>
                <a:ext cx="2592288" cy="1136148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/>
              <a:lstStyle/>
              <a:p>
                <a:pPr algn="l">
                  <a:spcBef>
                    <a:spcPct val="20000"/>
                  </a:spcBef>
                </a:pPr>
                <a:endParaRPr kumimoji="1"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FBDEBAF-8606-6BBC-0C61-1E8944C4EB92}"/>
                </a:ext>
              </a:extLst>
            </p:cNvPr>
            <p:cNvSpPr/>
            <p:nvPr/>
          </p:nvSpPr>
          <p:spPr bwMode="auto">
            <a:xfrm>
              <a:off x="4932040" y="4976227"/>
              <a:ext cx="2592288" cy="38048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l">
                <a:spcBef>
                  <a:spcPct val="20000"/>
                </a:spcBef>
              </a:pPr>
              <a:endParaRPr kumimoji="1"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29A1B7C-0954-5439-229B-13CC942E7B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7668" y="3478806"/>
            <a:ext cx="27940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6B23908-642E-E833-987F-1E58A807BB04}"/>
                  </a:ext>
                </a:extLst>
              </p:cNvPr>
              <p:cNvSpPr txBox="1"/>
              <p:nvPr/>
            </p:nvSpPr>
            <p:spPr>
              <a:xfrm>
                <a:off x="3430745" y="1268760"/>
                <a:ext cx="798808" cy="329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6B23908-642E-E833-987F-1E58A807B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45" y="1268760"/>
                <a:ext cx="798808" cy="329706"/>
              </a:xfrm>
              <a:prstGeom prst="rect">
                <a:avLst/>
              </a:prstGeom>
              <a:blipFill>
                <a:blip r:embed="rId14"/>
                <a:stretch>
                  <a:fillRect l="-3125" r="-1563"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768D5D1-66CD-5F5E-5FED-D632E29F4A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7395" y="1078215"/>
            <a:ext cx="266700" cy="2921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624F811-6A7D-58EA-E024-FCC0A0168F77}"/>
              </a:ext>
            </a:extLst>
          </p:cNvPr>
          <p:cNvSpPr txBox="1"/>
          <p:nvPr/>
        </p:nvSpPr>
        <p:spPr>
          <a:xfrm>
            <a:off x="3635896" y="1628800"/>
            <a:ext cx="3097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endParaRPr kumimoji="1" lang="zh-CN" altLang="en-US" sz="4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57A685-AD9A-79F6-EC98-45EE9E56507B}"/>
              </a:ext>
            </a:extLst>
          </p:cNvPr>
          <p:cNvSpPr txBox="1"/>
          <p:nvPr/>
        </p:nvSpPr>
        <p:spPr>
          <a:xfrm rot="5400000">
            <a:off x="3663789" y="2144039"/>
            <a:ext cx="4058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...</a:t>
            </a:r>
            <a:endParaRPr kumimoji="1"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1D38FA-7446-1A36-4761-DEDF50EAF93B}"/>
              </a:ext>
            </a:extLst>
          </p:cNvPr>
          <p:cNvSpPr txBox="1"/>
          <p:nvPr/>
        </p:nvSpPr>
        <p:spPr>
          <a:xfrm>
            <a:off x="3635896" y="2613017"/>
            <a:ext cx="30970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endParaRPr kumimoji="1" lang="zh-CN" altLang="en-US" sz="4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E2B6FE-BDBA-6A8E-A16D-9B9B4D8D56E8}"/>
              </a:ext>
            </a:extLst>
          </p:cNvPr>
          <p:cNvSpPr txBox="1"/>
          <p:nvPr/>
        </p:nvSpPr>
        <p:spPr>
          <a:xfrm>
            <a:off x="5401729" y="4621212"/>
            <a:ext cx="1967205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sz="1600" dirty="0">
                <a:solidFill>
                  <a:srgbClr val="FF0000"/>
                </a:solidFill>
                <a:latin typeface="+mn-ea"/>
              </a:rPr>
              <a:t>行元素保持不变</a:t>
            </a:r>
            <a:endParaRPr kumimoji="1" lang="zh-CN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2B4C14C-B30F-008F-4880-31ECFFBF97B0}"/>
              </a:ext>
            </a:extLst>
          </p:cNvPr>
          <p:cNvGrpSpPr/>
          <p:nvPr/>
        </p:nvGrpSpPr>
        <p:grpSpPr>
          <a:xfrm>
            <a:off x="4278692" y="5315789"/>
            <a:ext cx="461665" cy="1249625"/>
            <a:chOff x="3788296" y="1781200"/>
            <a:chExt cx="461665" cy="124962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B1346BA-A4E9-AB3A-5F4B-1CD307472E58}"/>
                </a:ext>
              </a:extLst>
            </p:cNvPr>
            <p:cNvSpPr txBox="1"/>
            <p:nvPr/>
          </p:nvSpPr>
          <p:spPr>
            <a:xfrm>
              <a:off x="3788296" y="1781200"/>
              <a:ext cx="30970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endParaRPr kumimoji="1" lang="zh-CN" altLang="en-US" sz="4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C7C2495-B131-7D7B-083B-AD66BA861F60}"/>
                </a:ext>
              </a:extLst>
            </p:cNvPr>
            <p:cNvSpPr txBox="1"/>
            <p:nvPr/>
          </p:nvSpPr>
          <p:spPr>
            <a:xfrm rot="5400000">
              <a:off x="3816189" y="2196942"/>
              <a:ext cx="405880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FF0000"/>
                  </a:solidFill>
                  <a:latin typeface="+mn-ea"/>
                </a:rPr>
                <a:t>...</a:t>
              </a:r>
              <a:endParaRPr kumimoji="1" lang="zh-CN" altLang="en-US" sz="2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93EC34E-6A3D-37A3-C946-788928156368}"/>
                </a:ext>
              </a:extLst>
            </p:cNvPr>
            <p:cNvSpPr txBox="1"/>
            <p:nvPr/>
          </p:nvSpPr>
          <p:spPr>
            <a:xfrm>
              <a:off x="3788296" y="2630715"/>
              <a:ext cx="30970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endParaRPr kumimoji="1" lang="zh-CN" altLang="en-US" sz="4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9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4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59954FD-A447-B1CA-9BFF-2A41D2148641}"/>
              </a:ext>
            </a:extLst>
          </p:cNvPr>
          <p:cNvSpPr txBox="1"/>
          <p:nvPr/>
        </p:nvSpPr>
        <p:spPr>
          <a:xfrm>
            <a:off x="5364088" y="2823319"/>
            <a:ext cx="42351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kumimoji="1" lang="zh-CN" altLang="en-US" sz="2400" b="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063EA3-57D3-88F4-5A26-1A2DC638489E}"/>
              </a:ext>
            </a:extLst>
          </p:cNvPr>
          <p:cNvSpPr txBox="1"/>
          <p:nvPr/>
        </p:nvSpPr>
        <p:spPr>
          <a:xfrm>
            <a:off x="6084168" y="3356992"/>
            <a:ext cx="42351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zh-CN" altLang="en-US" sz="2400" b="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21004796-218B-41C8-BD37-81E80BAED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509D3E1E-CEED-4ED4-B933-11891462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7C9FE571-B98E-48A4-99CE-353864C09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4217" name="Text Box 9">
            <a:extLst>
              <a:ext uri="{FF2B5EF4-FFF2-40B4-BE49-F238E27FC236}">
                <a16:creationId xmlns:a16="http://schemas.microsoft.com/office/drawing/2014/main" id="{EE9AEBD3-3665-4954-91A8-76BA28A8F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773238"/>
            <a:ext cx="4535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/>
              <a:t>经过</a:t>
            </a:r>
            <a:r>
              <a:rPr lang="en-US" altLang="zh-CN" sz="2000" b="1"/>
              <a:t>n-1</a:t>
            </a:r>
            <a:r>
              <a:rPr lang="zh-CN" altLang="en-US" sz="2000" b="1"/>
              <a:t>步消去后，得到</a:t>
            </a:r>
            <a:endParaRPr lang="zh-CN" altLang="en-US" sz="2000"/>
          </a:p>
        </p:txBody>
      </p:sp>
      <p:sp>
        <p:nvSpPr>
          <p:cNvPr id="94220" name="Text Box 12">
            <a:extLst>
              <a:ext uri="{FF2B5EF4-FFF2-40B4-BE49-F238E27FC236}">
                <a16:creationId xmlns:a16="http://schemas.microsoft.com/office/drawing/2014/main" id="{37F2407D-8255-445E-85D9-A4EC31212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221163"/>
            <a:ext cx="4535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/>
              <a:t>然后，经过回代，得到所有的解</a:t>
            </a:r>
            <a:endParaRPr lang="zh-CN" altLang="en-US" sz="2000"/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F9957E35-DE18-4C7B-A1DF-5368728AC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" y="361305"/>
            <a:ext cx="3783658" cy="47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3.3.1 Gauss</a:t>
            </a:r>
            <a:r>
              <a:rPr lang="zh-CN" altLang="en-US" sz="2400" b="1" dirty="0">
                <a:solidFill>
                  <a:srgbClr val="0000FF"/>
                </a:solidFill>
              </a:rPr>
              <a:t>消去法</a:t>
            </a:r>
            <a:r>
              <a:rPr lang="zh-CN" altLang="en-US" sz="2400" dirty="0">
                <a:solidFill>
                  <a:srgbClr val="0000FF"/>
                </a:solidFill>
              </a:rPr>
              <a:t>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FEAA2E-58A1-4440-B77B-7E8ABBA8B04B}"/>
              </a:ext>
            </a:extLst>
          </p:cNvPr>
          <p:cNvSpPr txBox="1"/>
          <p:nvPr/>
        </p:nvSpPr>
        <p:spPr>
          <a:xfrm>
            <a:off x="392887" y="3723644"/>
            <a:ext cx="417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逐步回代，求出原方程组的解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F29B4B-B078-5B48-9604-8A63A106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5" y="4185309"/>
            <a:ext cx="8420607" cy="13985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FAECE7-2F8D-7DF1-D3E8-B8DA1FEDC360}"/>
              </a:ext>
            </a:extLst>
          </p:cNvPr>
          <p:cNvSpPr txBox="1"/>
          <p:nvPr/>
        </p:nvSpPr>
        <p:spPr>
          <a:xfrm>
            <a:off x="226043" y="1054399"/>
            <a:ext cx="2771800" cy="43088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经过</a:t>
            </a:r>
            <a:r>
              <a:rPr kumimoji="1" lang="en-US" altLang="zh-CN" sz="2200" b="0" i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200" b="0" i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200" b="0" dirty="0">
                <a:solidFill>
                  <a:prstClr val="black">
                    <a:lumMod val="95000"/>
                    <a:lumOff val="5000"/>
                  </a:prst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步消元以后</a:t>
            </a:r>
            <a:endParaRPr lang="zh-CN" altLang="en-US" sz="2200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4BBB18C5-2D22-7D7C-2CFD-F5CF5A828EC9}"/>
              </a:ext>
            </a:extLst>
          </p:cNvPr>
          <p:cNvSpPr/>
          <p:nvPr/>
        </p:nvSpPr>
        <p:spPr bwMode="auto">
          <a:xfrm>
            <a:off x="2486526" y="3529263"/>
            <a:ext cx="4203032" cy="1163131"/>
          </a:xfrm>
          <a:custGeom>
            <a:avLst/>
            <a:gdLst>
              <a:gd name="connsiteX0" fmla="*/ 0 w 4203032"/>
              <a:gd name="connsiteY0" fmla="*/ 1122948 h 1163131"/>
              <a:gd name="connsiteX1" fmla="*/ 2662990 w 4203032"/>
              <a:gd name="connsiteY1" fmla="*/ 1026695 h 1163131"/>
              <a:gd name="connsiteX2" fmla="*/ 4203032 w 4203032"/>
              <a:gd name="connsiteY2" fmla="*/ 0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3032" h="1163131">
                <a:moveTo>
                  <a:pt x="0" y="1122948"/>
                </a:moveTo>
                <a:cubicBezTo>
                  <a:pt x="981242" y="1168400"/>
                  <a:pt x="1962485" y="1213853"/>
                  <a:pt x="2662990" y="1026695"/>
                </a:cubicBezTo>
                <a:cubicBezTo>
                  <a:pt x="3363495" y="839537"/>
                  <a:pt x="3783263" y="419768"/>
                  <a:pt x="4203032" y="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dash"/>
            <a:miter lim="800000"/>
            <a:headEnd/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9F92C93-163A-F07F-5D4B-7D81BC9C69BE}"/>
              </a:ext>
            </a:extLst>
          </p:cNvPr>
          <p:cNvCxnSpPr>
            <a:cxnSpLocks/>
          </p:cNvCxnSpPr>
          <p:nvPr/>
        </p:nvCxnSpPr>
        <p:spPr>
          <a:xfrm flipH="1" flipV="1">
            <a:off x="5291138" y="2637757"/>
            <a:ext cx="577006" cy="503211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2BB8D1A-3CEC-9C79-42AC-F6FAD41D0AFB}"/>
              </a:ext>
            </a:extLst>
          </p:cNvPr>
          <p:cNvSpPr txBox="1"/>
          <p:nvPr/>
        </p:nvSpPr>
        <p:spPr>
          <a:xfrm>
            <a:off x="4836634" y="2348880"/>
            <a:ext cx="38343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000" b="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A5B1BF-0389-844A-E630-B9C101745C97}"/>
              </a:ext>
            </a:extLst>
          </p:cNvPr>
          <p:cNvSpPr txBox="1"/>
          <p:nvPr/>
        </p:nvSpPr>
        <p:spPr>
          <a:xfrm>
            <a:off x="4260570" y="1988840"/>
            <a:ext cx="38343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000" b="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9BC699-18A0-777F-E5DF-8FFADBDB8AF0}"/>
              </a:ext>
            </a:extLst>
          </p:cNvPr>
          <p:cNvSpPr txBox="1"/>
          <p:nvPr/>
        </p:nvSpPr>
        <p:spPr>
          <a:xfrm>
            <a:off x="3612498" y="1556792"/>
            <a:ext cx="38343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000" b="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4219" name="Object 11">
            <a:extLst>
              <a:ext uri="{FF2B5EF4-FFF2-40B4-BE49-F238E27FC236}">
                <a16:creationId xmlns:a16="http://schemas.microsoft.com/office/drawing/2014/main" id="{D8096AF3-0CF7-497B-99D5-C41A5783FD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509168"/>
              </p:ext>
            </p:extLst>
          </p:nvPr>
        </p:nvGraphicFramePr>
        <p:xfrm>
          <a:off x="1487092" y="1342555"/>
          <a:ext cx="6169816" cy="2158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68200" progId="Equation.DSMT4">
                  <p:embed/>
                </p:oleObj>
              </mc:Choice>
              <mc:Fallback>
                <p:oleObj name="Equation" r:id="rId3" imgW="3340080" imgH="1168200" progId="Equation.DSMT4">
                  <p:embed/>
                  <p:pic>
                    <p:nvPicPr>
                      <p:cNvPr id="94219" name="Object 11">
                        <a:extLst>
                          <a:ext uri="{FF2B5EF4-FFF2-40B4-BE49-F238E27FC236}">
                            <a16:creationId xmlns:a16="http://schemas.microsoft.com/office/drawing/2014/main" id="{D8096AF3-0CF7-497B-99D5-C41A5783FD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92" y="1342555"/>
                        <a:ext cx="6169816" cy="2158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5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" grpId="0"/>
      <p:bldP spid="5" grpId="0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DF001E-BE80-1C4E-9F7D-69C71C80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82716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462111-3B8D-9F46-9924-3855B597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9" y="540714"/>
            <a:ext cx="8937122" cy="5832648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30DD0F8D-A649-1743-A7E0-9E3B19B53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" y="309882"/>
            <a:ext cx="4287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高斯消去法运算量估计</a:t>
            </a:r>
          </a:p>
        </p:txBody>
      </p:sp>
    </p:spTree>
    <p:extLst>
      <p:ext uri="{BB962C8B-B14F-4D97-AF65-F5344CB8AC3E}">
        <p14:creationId xmlns:p14="http://schemas.microsoft.com/office/powerpoint/2010/main" val="348512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98A5-1F54-4EC8-AE0D-6733A4C07F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9552" y="721380"/>
            <a:ext cx="8064896" cy="52492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CN" altLang="en-US" sz="14400" b="1" dirty="0">
                <a:latin typeface="仿宋" panose="02010609060101010101" pitchFamily="49" charset="-122"/>
                <a:ea typeface="仿宋" panose="02010609060101010101" pitchFamily="49" charset="-122"/>
              </a:rPr>
              <a:t>第三章 线性方程组      的数值解法</a:t>
            </a:r>
            <a:endParaRPr lang="en-US" altLang="zh-CN" sz="1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B28846-C7DA-44BD-98AF-B7EA86C41592}"/>
              </a:ext>
            </a:extLst>
          </p:cNvPr>
          <p:cNvSpPr txBox="1"/>
          <p:nvPr/>
        </p:nvSpPr>
        <p:spPr>
          <a:xfrm>
            <a:off x="2186626" y="1412776"/>
            <a:ext cx="476163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3.1 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引言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3.2 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线性代数基础知识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3.3 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直接解法：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3.3.1 Gauss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消去法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3.3.2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三角分解法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3.4 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迭代解法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3.4.1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迭代法的基本概念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3.4.2 Jacobi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3.4.3 Gauss-Seidel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3.4.4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超松弛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(SOR)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3.4.5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梯度下降法（选讲）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5F3E5-5AC1-4F65-88F0-274E02E4B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89" y="764704"/>
            <a:ext cx="1314363" cy="3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37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>
            <a:extLst>
              <a:ext uri="{FF2B5EF4-FFF2-40B4-BE49-F238E27FC236}">
                <a16:creationId xmlns:a16="http://schemas.microsoft.com/office/drawing/2014/main" id="{6E9C2F76-7B4B-4F35-B194-D74D0F9CD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6106E36E-E9FF-492C-A403-9DFFBCC0C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8F9B0BD1-E650-4084-A733-C19100704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289" name="Text Box 9">
            <a:extLst>
              <a:ext uri="{FF2B5EF4-FFF2-40B4-BE49-F238E27FC236}">
                <a16:creationId xmlns:a16="http://schemas.microsoft.com/office/drawing/2014/main" id="{7AD9A1EB-808E-469B-B946-A143E5C72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" y="309882"/>
            <a:ext cx="4287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高斯消去法运算量估计</a:t>
            </a:r>
          </a:p>
        </p:txBody>
      </p:sp>
      <p:sp>
        <p:nvSpPr>
          <p:cNvPr id="97290" name="Text Box 10">
            <a:extLst>
              <a:ext uri="{FF2B5EF4-FFF2-40B4-BE49-F238E27FC236}">
                <a16:creationId xmlns:a16="http://schemas.microsoft.com/office/drawing/2014/main" id="{9516AB49-A39D-48A2-8E0D-BBDC87284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20" y="1025141"/>
            <a:ext cx="7632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1.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消去算法运算量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915AA3-0AFD-4535-BAE6-239BB9F9839B}"/>
              </a:ext>
            </a:extLst>
          </p:cNvPr>
          <p:cNvSpPr txBox="1"/>
          <p:nvPr/>
        </p:nvSpPr>
        <p:spPr>
          <a:xfrm>
            <a:off x="284956" y="1695502"/>
            <a:ext cx="459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所需要的乘除法总次数为：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28677-1441-4363-B3C0-5BD7DEE907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66479"/>
            <a:ext cx="4523808" cy="3771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86398E-3391-404C-8D30-5A81FCDD3122}"/>
              </a:ext>
            </a:extLst>
          </p:cNvPr>
          <p:cNvSpPr txBox="1"/>
          <p:nvPr/>
        </p:nvSpPr>
        <p:spPr>
          <a:xfrm>
            <a:off x="3851920" y="630932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已知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7E857F-E6C0-2F44-BB9B-513FCB046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340" y="2242254"/>
            <a:ext cx="6012177" cy="628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E95078-618C-374F-BA60-7DB2ECD5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461" y="4437112"/>
            <a:ext cx="3915707" cy="1276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AA38CB-9250-8244-9C59-B0DC92DC1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9401" y="2972317"/>
            <a:ext cx="4276426" cy="1120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D07CF1-276A-6A4E-99F7-2EE2A2EA2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61" y="4023128"/>
            <a:ext cx="3352800" cy="419100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0D358FC-7FAE-E841-BD45-7A51AFCE361D}"/>
              </a:ext>
            </a:extLst>
          </p:cNvPr>
          <p:cNvCxnSpPr/>
          <p:nvPr/>
        </p:nvCxnSpPr>
        <p:spPr>
          <a:xfrm flipH="1">
            <a:off x="3347864" y="3671219"/>
            <a:ext cx="216024" cy="3657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E7DD329-1C90-B649-8E46-C9BB30426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7699" y="4048528"/>
            <a:ext cx="2921000" cy="368300"/>
          </a:xfrm>
          <a:prstGeom prst="rect">
            <a:avLst/>
          </a:prstGeom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B352A1A-E98C-3A40-83E2-1F63823586BF}"/>
              </a:ext>
            </a:extLst>
          </p:cNvPr>
          <p:cNvCxnSpPr>
            <a:cxnSpLocks/>
          </p:cNvCxnSpPr>
          <p:nvPr/>
        </p:nvCxnSpPr>
        <p:spPr>
          <a:xfrm>
            <a:off x="5396674" y="3757860"/>
            <a:ext cx="258603" cy="3368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9" name="Text Box 9">
            <a:extLst>
              <a:ext uri="{FF2B5EF4-FFF2-40B4-BE49-F238E27FC236}">
                <a16:creationId xmlns:a16="http://schemas.microsoft.com/office/drawing/2014/main" id="{7AD9A1EB-808E-469B-B946-A143E5C72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" y="309882"/>
            <a:ext cx="4287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高斯消去法运算量估计</a:t>
            </a:r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F6F10F4C-F35A-4605-813B-37599D56E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20" y="980728"/>
            <a:ext cx="7632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回代运算量</a:t>
            </a:r>
          </a:p>
        </p:txBody>
      </p:sp>
      <p:graphicFrame>
        <p:nvGraphicFramePr>
          <p:cNvPr id="97303" name="Object 23">
            <a:extLst>
              <a:ext uri="{FF2B5EF4-FFF2-40B4-BE49-F238E27FC236}">
                <a16:creationId xmlns:a16="http://schemas.microsoft.com/office/drawing/2014/main" id="{39CB2A35-13EE-4A46-BB7A-85FE2FE07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689478"/>
              </p:ext>
            </p:extLst>
          </p:nvPr>
        </p:nvGraphicFramePr>
        <p:xfrm>
          <a:off x="3048794" y="2492896"/>
          <a:ext cx="3046412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320" imgH="393480" progId="Equation.DSMT4">
                  <p:embed/>
                </p:oleObj>
              </mc:Choice>
              <mc:Fallback>
                <p:oleObj name="Equation" r:id="rId2" imgW="1714320" imgH="393480" progId="Equation.DSMT4">
                  <p:embed/>
                  <p:pic>
                    <p:nvPicPr>
                      <p:cNvPr id="97303" name="Object 23">
                        <a:extLst>
                          <a:ext uri="{FF2B5EF4-FFF2-40B4-BE49-F238E27FC236}">
                            <a16:creationId xmlns:a16="http://schemas.microsoft.com/office/drawing/2014/main" id="{39CB2A35-13EE-4A46-BB7A-85FE2FE079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794" y="2492896"/>
                        <a:ext cx="3046412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5ECBE27A-24DB-12F2-A341-A452AD8B4A90}"/>
              </a:ext>
            </a:extLst>
          </p:cNvPr>
          <p:cNvSpPr txBox="1"/>
          <p:nvPr/>
        </p:nvSpPr>
        <p:spPr>
          <a:xfrm>
            <a:off x="866624" y="1572829"/>
            <a:ext cx="7410752" cy="83099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求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需做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次除法，求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需做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次乘法和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次除法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...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，求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需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次乘法和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次除法，因此所需乘除次数：</a:t>
            </a:r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2C622A-AFCF-1729-559F-756D44203453}"/>
              </a:ext>
            </a:extLst>
          </p:cNvPr>
          <p:cNvGrpSpPr/>
          <p:nvPr/>
        </p:nvGrpSpPr>
        <p:grpSpPr>
          <a:xfrm>
            <a:off x="899592" y="3189075"/>
            <a:ext cx="6978656" cy="743981"/>
            <a:chOff x="516716" y="2852765"/>
            <a:chExt cx="6978656" cy="74398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C759D3-AD93-439F-957A-688C4A7BC246}"/>
                </a:ext>
              </a:extLst>
            </p:cNvPr>
            <p:cNvSpPr txBox="1"/>
            <p:nvPr/>
          </p:nvSpPr>
          <p:spPr>
            <a:xfrm>
              <a:off x="516716" y="2991371"/>
              <a:ext cx="3046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因此，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3B1D3D-4A5F-3A4D-9588-3F1A0FC42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402" y="2852765"/>
              <a:ext cx="3860279" cy="74398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8C9A52D-367B-6369-6CC5-908DAF5308C7}"/>
                </a:ext>
              </a:extLst>
            </p:cNvPr>
            <p:cNvSpPr txBox="1"/>
            <p:nvPr/>
          </p:nvSpPr>
          <p:spPr>
            <a:xfrm>
              <a:off x="5292533" y="3022149"/>
              <a:ext cx="2202839" cy="43088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zh-CN" altLang="en-US" sz="2200" b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即</a:t>
              </a:r>
              <a:r>
                <a:rPr kumimoji="1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运算量为</a:t>
              </a:r>
              <a:r>
                <a:rPr kumimoji="1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57BB40-D5D1-6709-7C8C-80A4B529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67" y="4887689"/>
            <a:ext cx="6756400" cy="1092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AA221A-CB46-5B3F-1BDD-ACDBA5168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817" y="6093069"/>
            <a:ext cx="2489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32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AB6C0A-0A57-4360-9C58-2F8CCFEF8C6F}"/>
              </a:ext>
            </a:extLst>
          </p:cNvPr>
          <p:cNvSpPr txBox="1"/>
          <p:nvPr/>
        </p:nvSpPr>
        <p:spPr>
          <a:xfrm>
            <a:off x="2591780" y="4786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选主元以减少误差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14391A-434A-4A7A-AC9A-7C9BA8C4A5BC}"/>
              </a:ext>
            </a:extLst>
          </p:cNvPr>
          <p:cNvSpPr txBox="1"/>
          <p:nvPr/>
        </p:nvSpPr>
        <p:spPr>
          <a:xfrm>
            <a:off x="130516" y="541455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在每次算术计算中可能引入微小的误差。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AB3D79-31CD-4928-90C2-359029E22018}"/>
              </a:ext>
            </a:extLst>
          </p:cNvPr>
          <p:cNvSpPr txBox="1"/>
          <p:nvPr/>
        </p:nvSpPr>
        <p:spPr>
          <a:xfrm>
            <a:off x="103848" y="2529299"/>
            <a:ext cx="523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使用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4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位有效数字精度求解其近似值。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01FECD-20E8-4F02-B892-6950030CF88E}"/>
              </a:ext>
            </a:extLst>
          </p:cNvPr>
          <p:cNvSpPr txBox="1"/>
          <p:nvPr/>
        </p:nvSpPr>
        <p:spPr>
          <a:xfrm>
            <a:off x="103848" y="1302232"/>
            <a:ext cx="68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例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3.3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 值                             是如下二阶方程组的解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F5DC9A0-8FF2-4424-8ED7-6CDD7F140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04140"/>
            <a:ext cx="2103120" cy="2487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710EE3-2DF3-473F-8D43-425B8E14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" y="2990324"/>
            <a:ext cx="9029700" cy="3724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AD3401-051B-4120-A377-C6DB74371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23" y="1678980"/>
            <a:ext cx="3381375" cy="94297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011D5713-78DB-4E21-B36E-72063E22449D}"/>
              </a:ext>
            </a:extLst>
          </p:cNvPr>
          <p:cNvSpPr/>
          <p:nvPr/>
        </p:nvSpPr>
        <p:spPr bwMode="auto">
          <a:xfrm>
            <a:off x="3275856" y="2951107"/>
            <a:ext cx="2907042" cy="582692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60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6FAD0E-84C0-4D7D-92C5-9C0941AEB4CA}"/>
              </a:ext>
            </a:extLst>
          </p:cNvPr>
          <p:cNvSpPr txBox="1"/>
          <p:nvPr/>
        </p:nvSpPr>
        <p:spPr>
          <a:xfrm>
            <a:off x="74666" y="1391016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使用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4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位有效数字精度计算和高斯消去法求解如下方程组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C78738-B124-478C-A3FE-2D48AB27EE2C}"/>
              </a:ext>
            </a:extLst>
          </p:cNvPr>
          <p:cNvSpPr txBox="1"/>
          <p:nvPr/>
        </p:nvSpPr>
        <p:spPr>
          <a:xfrm>
            <a:off x="109482" y="434729"/>
            <a:ext cx="9017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该误差是由于倍数                      的值。为改善该不足，尝试交换上述方程的第一行和第二行，来减少       的值。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05C35B-39F2-49AE-B68A-CAF89F0B46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60019"/>
            <a:ext cx="1589227" cy="2487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422926-2579-4FD1-8110-CCC0ADCFEA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14" y="976933"/>
            <a:ext cx="480974" cy="1792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B6052E-FE7B-453C-85EE-7AA223CC5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" y="1977971"/>
            <a:ext cx="8867886" cy="41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Litebulb">
            <a:extLst>
              <a:ext uri="{FF2B5EF4-FFF2-40B4-BE49-F238E27FC236}">
                <a16:creationId xmlns:a16="http://schemas.microsoft.com/office/drawing/2014/main" id="{AD00D554-BACB-4051-A865-89AA861383B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0" y="1934343"/>
            <a:ext cx="1034653" cy="990601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99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zh-CN" altLang="en-US" sz="2000" b="1" dirty="0">
                <a:solidFill>
                  <a:srgbClr val="0000FF"/>
                </a:solidFill>
              </a:rPr>
              <a:t>思想</a:t>
            </a:r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3F93A0FC-4895-4A42-B29C-37D948359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629855"/>
            <a:ext cx="7992888" cy="1447217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每次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消元前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在本列元素中选</a:t>
            </a:r>
            <a:r>
              <a:rPr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绝对值最大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的</a:t>
            </a:r>
            <a:endParaRPr lang="en-US" altLang="zh-CN" sz="3200" b="1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非零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元作为主元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(pivot)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， 然后经过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</a:rPr>
              <a:t>换行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换到</a:t>
            </a:r>
            <a:endParaRPr lang="en-US" altLang="zh-CN" sz="3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</a:rPr>
              <a:t>主对</a:t>
            </a:r>
            <a:r>
              <a:rPr lang="zh-CN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角线上，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再进行消元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9AB953-34AD-49B3-B33A-24CD1E10F3BB}"/>
              </a:ext>
            </a:extLst>
          </p:cNvPr>
          <p:cNvSpPr txBox="1"/>
          <p:nvPr/>
        </p:nvSpPr>
        <p:spPr>
          <a:xfrm>
            <a:off x="2483768" y="273970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3.3 </a:t>
            </a:r>
            <a:r>
              <a:rPr lang="zh-CN" altLang="en-US" sz="32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主元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Gauss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消去法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C1173E-6EBE-46A6-AEC3-4F92E0DDFC7E}"/>
              </a:ext>
            </a:extLst>
          </p:cNvPr>
          <p:cNvSpPr txBox="1"/>
          <p:nvPr/>
        </p:nvSpPr>
        <p:spPr>
          <a:xfrm>
            <a:off x="2591780" y="1934343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选主元以减少误差</a:t>
            </a:r>
          </a:p>
        </p:txBody>
      </p:sp>
    </p:spTree>
    <p:extLst>
      <p:ext uri="{BB962C8B-B14F-4D97-AF65-F5344CB8AC3E}">
        <p14:creationId xmlns:p14="http://schemas.microsoft.com/office/powerpoint/2010/main" val="1162064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397076-A8E0-4B7C-AF96-1FFF0FF3E260}"/>
              </a:ext>
            </a:extLst>
          </p:cNvPr>
          <p:cNvSpPr txBox="1"/>
          <p:nvPr/>
        </p:nvSpPr>
        <p:spPr>
          <a:xfrm>
            <a:off x="179512" y="194503"/>
            <a:ext cx="5362416" cy="639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X = Gauss(A,B)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A is an N x N nonsingular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B is an N x 1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X is an N x 1 matrix containing the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solution to AX=B.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%Initialize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temporary storage matrix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[N, N]=size(A);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X=zeros(N,1);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C=zeros(1,N+1);</a:t>
            </a:r>
          </a:p>
          <a:p>
            <a:pPr algn="l"/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%Form the augmented matrix: Aug=[A|B]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Aug=[A B];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p=1:N-1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%Partial pivoting for column p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[Y, j]=max(abs(Aug(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p:N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p)));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%Interchange row p and j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C=Aug(p,:);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Aug(p,:)=Aug(j+p-1,:);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Aug(j+p-1,:)=C;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1FB172-1C31-406C-8090-93C1E8F3BB2B}"/>
              </a:ext>
            </a:extLst>
          </p:cNvPr>
          <p:cNvSpPr txBox="1"/>
          <p:nvPr/>
        </p:nvSpPr>
        <p:spPr>
          <a:xfrm>
            <a:off x="4617225" y="1916832"/>
            <a:ext cx="4248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if Aug(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p,p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)==0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'A was singular.  No unique solution'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break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%Elimination process for column p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for k=p+1:N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m=Aug(k, p)/Aug(p, p);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Aug(k, p:N+1)=Aug(k, p:N+1)-m*Aug(p, p:N+1);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%Back Substitution on [U|Y] using Program 3.1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X=backsub(Aug(1:N,1:N),Aug(1:N,N+1));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A04902-95F7-4957-8029-5605C89D789F}"/>
              </a:ext>
            </a:extLst>
          </p:cNvPr>
          <p:cNvSpPr txBox="1"/>
          <p:nvPr/>
        </p:nvSpPr>
        <p:spPr>
          <a:xfrm>
            <a:off x="5526648" y="548680"/>
            <a:ext cx="2429728" cy="892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源程序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b="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Gauss.m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59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9B0F4D-E75D-46CD-95EC-831DBA44DFD7}"/>
              </a:ext>
            </a:extLst>
          </p:cNvPr>
          <p:cNvSpPr txBox="1"/>
          <p:nvPr/>
        </p:nvSpPr>
        <p:spPr>
          <a:xfrm>
            <a:off x="227244" y="1114279"/>
            <a:ext cx="867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用高斯列主元消去法解如下方程组，写出初等变换的过程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92D4EA-89C2-45F2-B0E7-B3C4E0DB4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" y="3337000"/>
            <a:ext cx="8240696" cy="38003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F8BE058-D85B-4FFB-B5B5-5488604BC64C}"/>
              </a:ext>
            </a:extLst>
          </p:cNvPr>
          <p:cNvSpPr txBox="1"/>
          <p:nvPr/>
        </p:nvSpPr>
        <p:spPr>
          <a:xfrm>
            <a:off x="2699792" y="97456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作业</a:t>
            </a:r>
            <a:r>
              <a:rPr lang="en-US" altLang="zh-CN" sz="3200" b="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3.1</a:t>
            </a:r>
            <a:endParaRPr lang="zh-CN" altLang="en-US" sz="3200" b="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A8397E-011D-DC57-218C-EA2EBC13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84" y="1743844"/>
            <a:ext cx="2895600" cy="1181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DFB5CB-C7FA-42C3-97AC-204FAEB949BE}"/>
              </a:ext>
            </a:extLst>
          </p:cNvPr>
          <p:cNvSpPr txBox="1"/>
          <p:nvPr/>
        </p:nvSpPr>
        <p:spPr>
          <a:xfrm>
            <a:off x="111376" y="3316922"/>
            <a:ext cx="576064" cy="40011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7AB7E4-C895-C6D5-C857-0DA885EE4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002" y="1792321"/>
            <a:ext cx="2984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4D65C-7DCB-1C07-0E92-56B55E481642}"/>
              </a:ext>
            </a:extLst>
          </p:cNvPr>
          <p:cNvSpPr txBox="1"/>
          <p:nvPr/>
        </p:nvSpPr>
        <p:spPr>
          <a:xfrm>
            <a:off x="437740" y="807194"/>
            <a:ext cx="4998356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Wingdings" panose="05000000000000000000" pitchFamily="2" charset="2"/>
              </a:rPr>
              <a:t>线性代数知识回顾</a:t>
            </a:r>
            <a:r>
              <a:rPr lang="en-US" altLang="zh-CN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sym typeface="Wingdings" panose="05000000000000000000" pitchFamily="2" charset="2"/>
              </a:rPr>
              <a:t>初等矩阵</a:t>
            </a:r>
            <a:r>
              <a:rPr lang="en-US" altLang="zh-CN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sym typeface="Wingdings" panose="05000000000000000000" pitchFamily="2" charset="2"/>
              </a:rPr>
              <a:t>)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0415C44-77B0-C9A0-2732-6ECEBD5F5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4" y="1449747"/>
            <a:ext cx="8134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单位矩阵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经一次</a:t>
            </a:r>
            <a:r>
              <a:rPr lang="zh-CN" altLang="en-US" sz="28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初等变换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的结果称为</a:t>
            </a:r>
            <a:r>
              <a:rPr lang="zh-CN" altLang="en-US" sz="2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初等矩阵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CN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50ECBF2-45AB-1BA0-DC90-8D78F2C1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81" y="2206027"/>
            <a:ext cx="60324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三种初等变换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对应着</a:t>
            </a:r>
            <a:r>
              <a:rPr lang="zh-CN" altLang="en-US" sz="28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三种初等矩阵</a:t>
            </a:r>
            <a:r>
              <a:rPr lang="zh-CN" altLang="en-US" sz="28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CN" sz="28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9E5E7EAE-5762-DBE2-9BD1-2C95452F8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980543"/>
              </p:ext>
            </p:extLst>
          </p:nvPr>
        </p:nvGraphicFramePr>
        <p:xfrm>
          <a:off x="427690" y="3604860"/>
          <a:ext cx="2421425" cy="192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7640000" imgH="133121400" progId="Equation.3">
                  <p:embed/>
                </p:oleObj>
              </mc:Choice>
              <mc:Fallback>
                <p:oleObj name="Equation" r:id="rId3" imgW="167640000" imgH="133121400" progId="Equation.3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E6AF2701-EC32-231D-9D6F-12339BC7B4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90" y="3604860"/>
                        <a:ext cx="2421425" cy="1922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E5D5370-FB28-C9FE-7814-B3B2707A5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524550"/>
              </p:ext>
            </p:extLst>
          </p:nvPr>
        </p:nvGraphicFramePr>
        <p:xfrm>
          <a:off x="2993196" y="3604860"/>
          <a:ext cx="2806320" cy="192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2593100" imgH="83972400" progId="Equation.3">
                  <p:embed/>
                </p:oleObj>
              </mc:Choice>
              <mc:Fallback>
                <p:oleObj name="Equation" r:id="rId5" imgW="122593100" imgH="839724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73805FB-1170-94CE-D42E-084AE93954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196" y="3604860"/>
                        <a:ext cx="2806320" cy="1922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499583F1-530A-A96D-2B11-1C4AFE9C8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063530"/>
              </p:ext>
            </p:extLst>
          </p:nvPr>
        </p:nvGraphicFramePr>
        <p:xfrm>
          <a:off x="5943597" y="3604860"/>
          <a:ext cx="2934334" cy="192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8143000" imgH="83972400" progId="Equation.3">
                  <p:embed/>
                </p:oleObj>
              </mc:Choice>
              <mc:Fallback>
                <p:oleObj name="Equation" r:id="rId7" imgW="128143000" imgH="83972400" progId="Equation.3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9DE209BB-0825-985F-BBE7-0B0EAA26AE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597" y="3604860"/>
                        <a:ext cx="2934334" cy="1922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97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6A52C757-280F-4DE3-31B5-F48425D64CF2}"/>
              </a:ext>
            </a:extLst>
          </p:cNvPr>
          <p:cNvGrpSpPr>
            <a:grpSpLocks/>
          </p:cNvGrpSpPr>
          <p:nvPr/>
        </p:nvGrpSpPr>
        <p:grpSpPr bwMode="auto">
          <a:xfrm>
            <a:off x="756444" y="1968110"/>
            <a:ext cx="7631113" cy="1076325"/>
            <a:chOff x="528" y="1626"/>
            <a:chExt cx="4807" cy="678"/>
          </a:xfrm>
        </p:grpSpPr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B964599B-D7E6-6A94-D910-5891B3B7B8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626"/>
              <a:ext cx="4807" cy="67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是一个    矩阵，对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施行一次</a:t>
              </a:r>
              <a:r>
                <a:rPr lang="zh-CN" altLang="en-US" sz="2800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初等行变换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，相当于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800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左乘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相应的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阶初等矩阵</a:t>
              </a:r>
              <a:endPara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8" name="Object 4">
              <a:extLst>
                <a:ext uri="{FF2B5EF4-FFF2-40B4-BE49-F238E27FC236}">
                  <a16:creationId xmlns:a16="http://schemas.microsoft.com/office/drawing/2014/main" id="{36FF3D1E-5A44-BDE6-0F64-A24F7F18C6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4494171"/>
                </p:ext>
              </p:extLst>
            </p:nvPr>
          </p:nvGraphicFramePr>
          <p:xfrm>
            <a:off x="1634" y="1737"/>
            <a:ext cx="480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0193000" imgH="5854700" progId="Equation.3">
                    <p:embed/>
                  </p:oleObj>
                </mc:Choice>
                <mc:Fallback>
                  <p:oleObj name="公式" r:id="rId3" imgW="20193000" imgH="5854700" progId="Equation.3">
                    <p:embed/>
                    <p:pic>
                      <p:nvPicPr>
                        <p:cNvPr id="18" name="Object 4">
                          <a:extLst>
                            <a:ext uri="{FF2B5EF4-FFF2-40B4-BE49-F238E27FC236}">
                              <a16:creationId xmlns:a16="http://schemas.microsoft.com/office/drawing/2014/main" id="{36FF3D1E-5A44-BDE6-0F64-A24F7F18C6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4" y="1737"/>
                          <a:ext cx="480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BFC0DD3-F911-04F5-D44B-333A5460E7BE}"/>
              </a:ext>
            </a:extLst>
          </p:cNvPr>
          <p:cNvSpPr txBox="1"/>
          <p:nvPr/>
        </p:nvSpPr>
        <p:spPr>
          <a:xfrm>
            <a:off x="221716" y="807194"/>
            <a:ext cx="3414180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Wingdings" panose="05000000000000000000" pitchFamily="2" charset="2"/>
              </a:rPr>
              <a:t>初等矩阵如何用？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8E63BE11-525C-56CB-D16B-AF3ED8BCF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956" y="3736196"/>
            <a:ext cx="7631112" cy="5407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显然，初等矩阵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都是</a:t>
            </a:r>
            <a:r>
              <a:rPr lang="zh-CN" altLang="en-US" sz="28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可逆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的。</a:t>
            </a:r>
            <a:endParaRPr lang="en-US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467481-18A0-8961-8210-5048AE32157F}"/>
              </a:ext>
            </a:extLst>
          </p:cNvPr>
          <p:cNvSpPr txBox="1"/>
          <p:nvPr/>
        </p:nvSpPr>
        <p:spPr>
          <a:xfrm>
            <a:off x="539552" y="1393612"/>
            <a:ext cx="1371739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sym typeface="Wingdings" panose="05000000000000000000" pitchFamily="2" charset="2"/>
              </a:rPr>
              <a:t>性质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1E06659-94DE-47C8-DA17-EEAF3CE63687}"/>
              </a:ext>
            </a:extLst>
          </p:cNvPr>
          <p:cNvSpPr txBox="1"/>
          <p:nvPr/>
        </p:nvSpPr>
        <p:spPr>
          <a:xfrm>
            <a:off x="539552" y="3212976"/>
            <a:ext cx="1272720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sym typeface="Wingdings" panose="05000000000000000000" pitchFamily="2" charset="2"/>
              </a:rPr>
              <a:t>性质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E21236-BA2A-D905-D432-5207CD5501D5}"/>
              </a:ext>
            </a:extLst>
          </p:cNvPr>
          <p:cNvSpPr txBox="1"/>
          <p:nvPr/>
        </p:nvSpPr>
        <p:spPr>
          <a:xfrm>
            <a:off x="3400957" y="4221088"/>
            <a:ext cx="419537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做一个相反的操作就可以变回单位矩阵</a:t>
            </a:r>
          </a:p>
        </p:txBody>
      </p:sp>
    </p:spTree>
    <p:extLst>
      <p:ext uri="{BB962C8B-B14F-4D97-AF65-F5344CB8AC3E}">
        <p14:creationId xmlns:p14="http://schemas.microsoft.com/office/powerpoint/2010/main" val="21681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7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5480" name="Text Box 184">
            <a:extLst>
              <a:ext uri="{FF2B5EF4-FFF2-40B4-BE49-F238E27FC236}">
                <a16:creationId xmlns:a16="http://schemas.microsoft.com/office/drawing/2014/main" id="{84F4BFC9-479C-4B59-8FA1-3F9682713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01" y="1268760"/>
            <a:ext cx="8988597" cy="114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系数矩阵化成上三角矩阵，实质上是做一系列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sym typeface="Wingdings" panose="05000000000000000000" pitchFamily="2" charset="2"/>
              </a:rPr>
              <a:t>初等行变换</a:t>
            </a:r>
            <a:endParaRPr lang="en-US" altLang="zh-CN" sz="24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相当于用一系列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sym typeface="Wingdings" panose="05000000000000000000" pitchFamily="2" charset="2"/>
              </a:rPr>
              <a:t>初等矩阵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去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左乘增广矩阵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A4D65C-7DCB-1C07-0E92-56B55E481642}"/>
              </a:ext>
            </a:extLst>
          </p:cNvPr>
          <p:cNvSpPr txBox="1"/>
          <p:nvPr/>
        </p:nvSpPr>
        <p:spPr>
          <a:xfrm>
            <a:off x="293724" y="807194"/>
            <a:ext cx="6366508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Wingdings" panose="05000000000000000000" pitchFamily="2" charset="2"/>
              </a:rPr>
              <a:t>从初等矩阵的角度来看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Gauss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Wingdings" panose="05000000000000000000" pitchFamily="2" charset="2"/>
              </a:rPr>
              <a:t>消去法！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192B6E-1880-2BFC-815F-47183BAC8E40}"/>
              </a:ext>
            </a:extLst>
          </p:cNvPr>
          <p:cNvSpPr txBox="1"/>
          <p:nvPr/>
        </p:nvSpPr>
        <p:spPr>
          <a:xfrm>
            <a:off x="454720" y="2409137"/>
            <a:ext cx="7776864" cy="1144544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第一步</a:t>
            </a:r>
            <a:r>
              <a:rPr lang="zh-CN" altLang="en-US" sz="2400" dirty="0"/>
              <a:t>消元：相当于</a:t>
            </a:r>
            <a:r>
              <a:rPr lang="zh-CN" altLang="en-US" sz="2400" u="sng" dirty="0">
                <a:solidFill>
                  <a:srgbClr val="0000FF"/>
                </a:solidFill>
              </a:rPr>
              <a:t>用初等矩阵</a:t>
            </a:r>
            <a:r>
              <a:rPr lang="en-US" altLang="zh-CN" sz="24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u="sng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Frobenis</a:t>
            </a:r>
            <a:r>
              <a:rPr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u="sng" dirty="0">
                <a:solidFill>
                  <a:srgbClr val="0000FF"/>
                </a:solidFill>
              </a:rPr>
              <a:t>左乘增广矩阵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/>
              <a:t>，记为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280B5-24DD-F72B-D050-99D45390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111165"/>
            <a:ext cx="2642220" cy="4618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AFD9AA-964A-CF22-21DC-308BCAED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22" y="4077072"/>
            <a:ext cx="3266557" cy="18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Text Box 3">
            <a:extLst>
              <a:ext uri="{FF2B5EF4-FFF2-40B4-BE49-F238E27FC236}">
                <a16:creationId xmlns:a16="http://schemas.microsoft.com/office/drawing/2014/main" id="{6285E829-29F8-41D6-BF64-05D398FA2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37" y="488010"/>
            <a:ext cx="88517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l" eaLnBrk="1" hangingPunct="1"/>
            <a:r>
              <a:rPr lang="zh-CN" altLang="en-US" sz="2800" b="0" dirty="0">
                <a:latin typeface="+mn-ea"/>
                <a:ea typeface="+mn-ea"/>
              </a:rPr>
              <a:t>        大量实际的科学与工程问题常可以归结为求解含有多个未知量                        的线性代数方程组</a:t>
            </a:r>
          </a:p>
        </p:txBody>
      </p:sp>
      <p:sp>
        <p:nvSpPr>
          <p:cNvPr id="1028" name="Rectangle 10">
            <a:extLst>
              <a:ext uri="{FF2B5EF4-FFF2-40B4-BE49-F238E27FC236}">
                <a16:creationId xmlns:a16="http://schemas.microsoft.com/office/drawing/2014/main" id="{459D0073-F8D6-487B-8560-AE456FBB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-4400"/>
            <a:ext cx="39084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l" eaLnBrk="1" fontAlgn="b" hangingPunct="1"/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§3.1 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引言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B0B70C7-CBC3-44C5-ABD8-5D3EAD779495}"/>
              </a:ext>
            </a:extLst>
          </p:cNvPr>
          <p:cNvGrpSpPr>
            <a:grpSpLocks/>
          </p:cNvGrpSpPr>
          <p:nvPr/>
        </p:nvGrpSpPr>
        <p:grpSpPr bwMode="auto">
          <a:xfrm>
            <a:off x="530882" y="1415427"/>
            <a:ext cx="7905750" cy="1411288"/>
            <a:chOff x="181" y="1874"/>
            <a:chExt cx="4980" cy="889"/>
          </a:xfrm>
        </p:grpSpPr>
        <p:sp>
          <p:nvSpPr>
            <p:cNvPr id="1032" name="Text Box 6">
              <a:extLst>
                <a:ext uri="{FF2B5EF4-FFF2-40B4-BE49-F238E27FC236}">
                  <a16:creationId xmlns:a16="http://schemas.microsoft.com/office/drawing/2014/main" id="{BDA8EDE0-7A84-47E1-800F-88A97D864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" y="1874"/>
              <a:ext cx="791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l" eaLnBrk="1" hangingPunct="1"/>
              <a:r>
                <a:rPr lang="zh-CN" altLang="en-US" sz="2800" b="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即求：</a:t>
              </a:r>
            </a:p>
          </p:txBody>
        </p:sp>
        <p:sp>
          <p:nvSpPr>
            <p:cNvPr id="1031" name="Text Box 12">
              <a:extLst>
                <a:ext uri="{FF2B5EF4-FFF2-40B4-BE49-F238E27FC236}">
                  <a16:creationId xmlns:a16="http://schemas.microsoft.com/office/drawing/2014/main" id="{56DFBC35-5B93-4D5C-A178-9DFF510A9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1" y="2433"/>
              <a:ext cx="6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0" dirty="0"/>
                <a:t>(3.1)</a:t>
              </a:r>
            </a:p>
          </p:txBody>
        </p:sp>
      </p:grpSp>
      <p:sp>
        <p:nvSpPr>
          <p:cNvPr id="13" name="Text Box 43">
            <a:extLst>
              <a:ext uri="{FF2B5EF4-FFF2-40B4-BE49-F238E27FC236}">
                <a16:creationId xmlns:a16="http://schemas.microsoft.com/office/drawing/2014/main" id="{9CBF8B64-537C-4333-A8A1-E7AB1F493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926" y="3570998"/>
            <a:ext cx="43447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00CC"/>
                </a:solidFill>
              </a:rPr>
              <a:t>可写为矩阵形式</a:t>
            </a:r>
            <a:r>
              <a:rPr lang="zh-CN" altLang="en-US" sz="2400" dirty="0"/>
              <a:t> </a:t>
            </a:r>
          </a:p>
        </p:txBody>
      </p:sp>
      <p:graphicFrame>
        <p:nvGraphicFramePr>
          <p:cNvPr id="14" name="Object 45">
            <a:extLst>
              <a:ext uri="{FF2B5EF4-FFF2-40B4-BE49-F238E27FC236}">
                <a16:creationId xmlns:a16="http://schemas.microsoft.com/office/drawing/2014/main" id="{4B965579-F687-40BF-9A02-3B0ED216BB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923296"/>
              </p:ext>
            </p:extLst>
          </p:nvPr>
        </p:nvGraphicFramePr>
        <p:xfrm>
          <a:off x="3865437" y="3892127"/>
          <a:ext cx="1413127" cy="53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177480" progId="Equation.DSMT4">
                  <p:embed/>
                </p:oleObj>
              </mc:Choice>
              <mc:Fallback>
                <p:oleObj name="Equation" r:id="rId3" imgW="469800" imgH="177480" progId="Equation.DSMT4">
                  <p:embed/>
                  <p:pic>
                    <p:nvPicPr>
                      <p:cNvPr id="3" name="Object 45">
                        <a:extLst>
                          <a:ext uri="{FF2B5EF4-FFF2-40B4-BE49-F238E27FC236}">
                            <a16:creationId xmlns:a16="http://schemas.microsoft.com/office/drawing/2014/main" id="{C3BC24B5-A8D3-4B2C-BA59-3F3064A533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437" y="3892127"/>
                        <a:ext cx="1413127" cy="5389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7">
            <a:extLst>
              <a:ext uri="{FF2B5EF4-FFF2-40B4-BE49-F238E27FC236}">
                <a16:creationId xmlns:a16="http://schemas.microsoft.com/office/drawing/2014/main" id="{7C3EC2D5-E265-423F-85B0-E2B235D8A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36" y="4418725"/>
            <a:ext cx="10658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</a:rPr>
              <a:t>其中</a:t>
            </a:r>
            <a:r>
              <a:rPr lang="zh-CN" altLang="en-US" sz="2400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177357-3717-4B39-9B8E-CDFBBB4899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25" y="1091521"/>
            <a:ext cx="2084527" cy="2240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615106-3C5F-8308-69A9-02F9BDAD5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680" y="1700869"/>
            <a:ext cx="4856641" cy="17281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BC438D-B634-F3D6-A341-A7422671B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4868082"/>
            <a:ext cx="6223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192B6E-1880-2BFC-815F-47183BAC8E40}"/>
              </a:ext>
            </a:extLst>
          </p:cNvPr>
          <p:cNvSpPr txBox="1"/>
          <p:nvPr/>
        </p:nvSpPr>
        <p:spPr>
          <a:xfrm>
            <a:off x="454720" y="764704"/>
            <a:ext cx="7776864" cy="590546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第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步</a:t>
            </a:r>
            <a:r>
              <a:rPr lang="zh-CN" altLang="en-US" sz="2400" dirty="0"/>
              <a:t>消元：相当于用</a:t>
            </a:r>
            <a:r>
              <a:rPr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i="1" u="sng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u="sng" dirty="0">
                <a:solidFill>
                  <a:srgbClr val="0000FF"/>
                </a:solidFill>
              </a:rPr>
              <a:t>左乘增广矩阵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u="sng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/>
              <a:t>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335792-B3E5-3617-2558-20B2D54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204864"/>
            <a:ext cx="4699000" cy="302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A03C56-1CBD-C97E-CC0F-625140B1546B}"/>
              </a:ext>
            </a:extLst>
          </p:cNvPr>
          <p:cNvSpPr txBox="1"/>
          <p:nvPr/>
        </p:nvSpPr>
        <p:spPr>
          <a:xfrm>
            <a:off x="2433286" y="1353291"/>
            <a:ext cx="864096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记为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3244D1-003E-229A-2424-6607D0FE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355250"/>
            <a:ext cx="3644900" cy="508000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509A0E4-63A7-82C5-905A-7511A36F0F4D}"/>
              </a:ext>
            </a:extLst>
          </p:cNvPr>
          <p:cNvCxnSpPr/>
          <p:nvPr/>
        </p:nvCxnSpPr>
        <p:spPr>
          <a:xfrm>
            <a:off x="2457004" y="3672000"/>
            <a:ext cx="3860924" cy="0"/>
          </a:xfrm>
          <a:prstGeom prst="line">
            <a:avLst/>
          </a:prstGeom>
          <a:ln w="19050">
            <a:solidFill>
              <a:srgbClr val="FF0000">
                <a:alpha val="4749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3DD23A1-93B2-E984-803A-F660664CDEDF}"/>
              </a:ext>
            </a:extLst>
          </p:cNvPr>
          <p:cNvGrpSpPr/>
          <p:nvPr/>
        </p:nvGrpSpPr>
        <p:grpSpPr>
          <a:xfrm>
            <a:off x="6446544" y="3463636"/>
            <a:ext cx="1441887" cy="461665"/>
            <a:chOff x="6446544" y="3463636"/>
            <a:chExt cx="1441887" cy="461665"/>
          </a:xfrm>
        </p:grpSpPr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9B2DEA8C-5C20-9714-DA82-9F7A767AB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6544" y="3675146"/>
              <a:ext cx="474956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7DBBF6E-0C15-F6E2-D6DB-8A7CC6C3EFC3}"/>
                </a:ext>
              </a:extLst>
            </p:cNvPr>
            <p:cNvSpPr txBox="1"/>
            <p:nvPr/>
          </p:nvSpPr>
          <p:spPr>
            <a:xfrm>
              <a:off x="6921500" y="3463636"/>
              <a:ext cx="966931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dirty="0">
                  <a:solidFill>
                    <a:srgbClr val="FF0000"/>
                  </a:solidFill>
                  <a:latin typeface="+mn-ea"/>
                  <a:ea typeface="+mn-ea"/>
                </a:rPr>
                <a:t>第</a:t>
              </a:r>
              <a:r>
                <a:rPr kumimoji="1"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+mn-ea"/>
                  <a:ea typeface="+mn-ea"/>
                </a:rPr>
                <a:t>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8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192B6E-1880-2BFC-815F-47183BAC8E40}"/>
              </a:ext>
            </a:extLst>
          </p:cNvPr>
          <p:cNvSpPr txBox="1"/>
          <p:nvPr/>
        </p:nvSpPr>
        <p:spPr>
          <a:xfrm>
            <a:off x="454720" y="764704"/>
            <a:ext cx="7776864" cy="1139414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/>
              <a:t>经过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/>
              <a:t>次左乘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/>
              <a:t>后，得到：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......L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335792-B3E5-3617-2558-20B2D54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47998"/>
            <a:ext cx="3357612" cy="21597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9F5BC5-9181-B9A0-BC44-32C8AEADA8A6}"/>
              </a:ext>
            </a:extLst>
          </p:cNvPr>
          <p:cNvSpPr txBox="1"/>
          <p:nvPr/>
        </p:nvSpPr>
        <p:spPr>
          <a:xfrm>
            <a:off x="827584" y="2597695"/>
            <a:ext cx="3164210" cy="83099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n-cs"/>
              </a:rPr>
              <a:t>由于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=1, 2, ...,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n-cs"/>
              </a:rPr>
              <a:t>均为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非奇异矩阵</a:t>
            </a:r>
            <a:endParaRPr lang="zh-CN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F1F9A2-2156-00C8-C9BF-A5D23D939A05}"/>
                  </a:ext>
                </a:extLst>
              </p:cNvPr>
              <p:cNvSpPr txBox="1"/>
              <p:nvPr/>
            </p:nvSpPr>
            <p:spPr>
              <a:xfrm>
                <a:off x="4860032" y="2597695"/>
                <a:ext cx="3600400" cy="862159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/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华文仿宋" panose="02010600040101010101" pitchFamily="2" charset="-122"/>
                    <a:cs typeface="+mn-cs"/>
                  </a:rPr>
                  <a:t>逆矩阵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  <m:sup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=1, 2, ..., </a:t>
                </a: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-1)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华文仿宋" panose="02010600040101010101" pitchFamily="2" charset="-122"/>
                    <a:cs typeface="+mn-cs"/>
                  </a:rPr>
                  <a:t>存在，容易求出：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F1F9A2-2156-00C8-C9BF-A5D23D93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597695"/>
                <a:ext cx="3600400" cy="862159"/>
              </a:xfrm>
              <a:prstGeom prst="rect">
                <a:avLst/>
              </a:prstGeom>
              <a:blipFill>
                <a:blip r:embed="rId4"/>
                <a:stretch>
                  <a:fillRect l="-2456" t="-2899" r="-1053" b="-14493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1D7F595-C2F1-0697-64D4-42BA2D98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706477"/>
            <a:ext cx="3488804" cy="2242803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75FA4F85-3D26-55AD-8461-4290661193EB}"/>
              </a:ext>
            </a:extLst>
          </p:cNvPr>
          <p:cNvSpPr/>
          <p:nvPr/>
        </p:nvSpPr>
        <p:spPr bwMode="auto">
          <a:xfrm>
            <a:off x="4140523" y="2906155"/>
            <a:ext cx="574923" cy="264289"/>
          </a:xfrm>
          <a:prstGeom prst="rightArrow">
            <a:avLst/>
          </a:prstGeom>
          <a:solidFill>
            <a:srgbClr val="0096FF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D38DAC6-181D-8EDC-098B-AB36BAE18ADB}"/>
              </a:ext>
            </a:extLst>
          </p:cNvPr>
          <p:cNvSpPr/>
          <p:nvPr/>
        </p:nvSpPr>
        <p:spPr bwMode="auto">
          <a:xfrm>
            <a:off x="4140523" y="4653136"/>
            <a:ext cx="574923" cy="264289"/>
          </a:xfrm>
          <a:prstGeom prst="rightArrow">
            <a:avLst/>
          </a:prstGeom>
          <a:solidFill>
            <a:srgbClr val="0096FF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24820-803C-A13B-28D4-95A980A40D60}"/>
              </a:ext>
            </a:extLst>
          </p:cNvPr>
          <p:cNvSpPr txBox="1"/>
          <p:nvPr/>
        </p:nvSpPr>
        <p:spPr>
          <a:xfrm>
            <a:off x="5190909" y="1855857"/>
            <a:ext cx="1440160" cy="276999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高斯消元法的结果</a:t>
            </a:r>
            <a:endParaRPr lang="zh-CN" altLang="en-US" sz="105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DB9F74-D137-F65C-491A-D1371ECE33FA}"/>
              </a:ext>
            </a:extLst>
          </p:cNvPr>
          <p:cNvSpPr txBox="1"/>
          <p:nvPr/>
        </p:nvSpPr>
        <p:spPr>
          <a:xfrm>
            <a:off x="539552" y="2276872"/>
            <a:ext cx="1986640" cy="40011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考察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的可逆性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FC0AE7-EC9D-4DC5-7E3F-E367CB0DE826}"/>
              </a:ext>
            </a:extLst>
          </p:cNvPr>
          <p:cNvSpPr txBox="1"/>
          <p:nvPr/>
        </p:nvSpPr>
        <p:spPr>
          <a:xfrm>
            <a:off x="3590394" y="1855857"/>
            <a:ext cx="1440160" cy="276999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初始的增广矩阵</a:t>
            </a:r>
            <a:endParaRPr lang="zh-CN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FB93C4-13D5-D46D-7E0C-83664AA0D84E}"/>
              </a:ext>
            </a:extLst>
          </p:cNvPr>
          <p:cNvSpPr txBox="1"/>
          <p:nvPr/>
        </p:nvSpPr>
        <p:spPr>
          <a:xfrm>
            <a:off x="3521897" y="2514381"/>
            <a:ext cx="2778295" cy="338554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rPr>
              <a:t>逆矩阵左乘的结果是什么？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6192B6E-1880-2BFC-815F-47183BAC8E40}"/>
                  </a:ext>
                </a:extLst>
              </p:cNvPr>
              <p:cNvSpPr txBox="1"/>
              <p:nvPr/>
            </p:nvSpPr>
            <p:spPr>
              <a:xfrm>
                <a:off x="101092" y="764704"/>
                <a:ext cx="8941816" cy="1146148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在等式两边同时依次左乘逆矩阵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sSubSup>
                      <m:sSub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400" b="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US" altLang="zh-CN" sz="24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400" b="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US" altLang="zh-CN" sz="24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......L</a:t>
                </a:r>
                <a:r>
                  <a:rPr lang="en-US" altLang="zh-CN" sz="24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(0)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(0)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b="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sSubSup>
                      <m:sSubSupPr>
                        <m:ctrlP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-1)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-1)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6192B6E-1880-2BFC-815F-47183BAC8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" y="764704"/>
                <a:ext cx="8941816" cy="1146148"/>
              </a:xfrm>
              <a:prstGeom prst="rect">
                <a:avLst/>
              </a:prstGeom>
              <a:blipFill>
                <a:blip r:embed="rId3"/>
                <a:stretch>
                  <a:fillRect r="-568" b="-1098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3F8F51C-C328-2CDF-EB5D-8341367B0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0" y="2026262"/>
            <a:ext cx="6083300" cy="533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EC3945-11C0-3C9B-2CF1-C5BAEE72B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60" y="2624218"/>
            <a:ext cx="3153591" cy="16018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35F5A75-2623-F492-170E-302F0C532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60" y="4438087"/>
            <a:ext cx="3162965" cy="1727217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1179253-AFCA-96E9-46F5-4CBE7302C9F6}"/>
              </a:ext>
            </a:extLst>
          </p:cNvPr>
          <p:cNvCxnSpPr/>
          <p:nvPr/>
        </p:nvCxnSpPr>
        <p:spPr>
          <a:xfrm>
            <a:off x="3491880" y="2492896"/>
            <a:ext cx="23697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D1BB530-49A5-61C0-6750-529DC3E06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252" y="5229200"/>
            <a:ext cx="4566196" cy="1415875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DE28825D-3FB0-CFCC-F3AD-0925CD8D81D3}"/>
              </a:ext>
            </a:extLst>
          </p:cNvPr>
          <p:cNvCxnSpPr>
            <a:cxnSpLocks/>
          </p:cNvCxnSpPr>
          <p:nvPr/>
        </p:nvCxnSpPr>
        <p:spPr>
          <a:xfrm>
            <a:off x="4897776" y="6128325"/>
            <a:ext cx="1186392" cy="0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E5FF3C0-5385-6D84-D54C-60E9BE59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7294" y="3590492"/>
            <a:ext cx="3822276" cy="1554006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2D307EB7-71CB-5C6C-5F5F-5A693818CD15}"/>
              </a:ext>
            </a:extLst>
          </p:cNvPr>
          <p:cNvSpPr/>
          <p:nvPr/>
        </p:nvSpPr>
        <p:spPr bwMode="auto">
          <a:xfrm>
            <a:off x="3748716" y="4230000"/>
            <a:ext cx="405881" cy="209566"/>
          </a:xfrm>
          <a:prstGeom prst="rightArrow">
            <a:avLst/>
          </a:prstGeom>
          <a:solidFill>
            <a:srgbClr val="0096FF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014D3D3B-5AB3-5646-9EAE-DC0F77DE4955}"/>
              </a:ext>
            </a:extLst>
          </p:cNvPr>
          <p:cNvSpPr/>
          <p:nvPr/>
        </p:nvSpPr>
        <p:spPr bwMode="auto">
          <a:xfrm rot="5400000">
            <a:off x="4983665" y="5332001"/>
            <a:ext cx="405881" cy="209566"/>
          </a:xfrm>
          <a:prstGeom prst="rightArrow">
            <a:avLst/>
          </a:prstGeom>
          <a:solidFill>
            <a:srgbClr val="0096FF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07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6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A4AD2149-B331-2A8E-8FD8-D9AFF93AC9BA}"/>
              </a:ext>
            </a:extLst>
          </p:cNvPr>
          <p:cNvSpPr txBox="1"/>
          <p:nvPr/>
        </p:nvSpPr>
        <p:spPr>
          <a:xfrm>
            <a:off x="7864719" y="5248905"/>
            <a:ext cx="1234633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前推、回代</a:t>
            </a:r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576" y="57785"/>
            <a:ext cx="5400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§3.3.2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192B6E-1880-2BFC-815F-47183BAC8E40}"/>
              </a:ext>
            </a:extLst>
          </p:cNvPr>
          <p:cNvSpPr txBox="1"/>
          <p:nvPr/>
        </p:nvSpPr>
        <p:spPr>
          <a:xfrm>
            <a:off x="562176" y="692696"/>
            <a:ext cx="5017936" cy="1693412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可以得到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</a:rPr>
              <a:t>=</a:t>
            </a:r>
            <a:r>
              <a:rPr lang="zh-CN" altLang="en-US" sz="2400" b="0" dirty="0">
                <a:solidFill>
                  <a:schemeClr val="tx1"/>
                </a:solidFill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/>
          </a:p>
          <a:p>
            <a:pPr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我们记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可以得到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</a:rPr>
              <a:t>=</a:t>
            </a:r>
            <a:r>
              <a:rPr lang="zh-CN" altLang="en-US" sz="2400" b="0" dirty="0">
                <a:solidFill>
                  <a:schemeClr val="tx1"/>
                </a:solidFill>
              </a:rPr>
              <a:t> 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216CB1-43D1-CA72-C31A-32E26B8C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56" y="783545"/>
            <a:ext cx="3059784" cy="16373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5DF1C1-6D8E-7F47-81CD-D212E79BE575}"/>
              </a:ext>
            </a:extLst>
          </p:cNvPr>
          <p:cNvSpPr txBox="1"/>
          <p:nvPr/>
        </p:nvSpPr>
        <p:spPr>
          <a:xfrm>
            <a:off x="980728" y="2588711"/>
            <a:ext cx="7182544" cy="1200329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高斯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法的消元过程实质上是把</a:t>
            </a:r>
            <a:r>
              <a:rPr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系数矩阵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分解成一个</a:t>
            </a:r>
            <a:r>
              <a:rPr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单位下三角阵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与</a:t>
            </a:r>
            <a:r>
              <a:rPr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上三角矩阵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乘积的过程，即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LU </a:t>
            </a:r>
            <a:endParaRPr lang="zh-CN" altLang="en-US" sz="2400" i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3DF967-402C-3881-51DC-DF7AB1DB5E55}"/>
              </a:ext>
            </a:extLst>
          </p:cNvPr>
          <p:cNvSpPr txBox="1"/>
          <p:nvPr/>
        </p:nvSpPr>
        <p:spPr>
          <a:xfrm>
            <a:off x="562176" y="3861048"/>
            <a:ext cx="7754240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n-cs"/>
              </a:rPr>
              <a:t>当完成三角分解后，方程组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n-cs"/>
              </a:rPr>
              <a:t>的求解可以转化为：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B76328-41D1-344C-CBC5-1104C7986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758930"/>
            <a:ext cx="2311400" cy="31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12A4B2-B606-1A42-AE4A-1BF232F9F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996" y="5189042"/>
            <a:ext cx="825500" cy="279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09691C-E2BE-FD25-8C6C-B81AB6427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288" y="4763994"/>
            <a:ext cx="167640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191376-55DB-05CC-0404-BB497899F513}"/>
              </a:ext>
            </a:extLst>
          </p:cNvPr>
          <p:cNvSpPr txBox="1"/>
          <p:nvPr/>
        </p:nvSpPr>
        <p:spPr>
          <a:xfrm>
            <a:off x="5767449" y="4726368"/>
            <a:ext cx="1637928" cy="369332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下三角方程组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337CC4-D848-E7D5-7C68-E13BD0F415D1}"/>
              </a:ext>
            </a:extLst>
          </p:cNvPr>
          <p:cNvSpPr txBox="1"/>
          <p:nvPr/>
        </p:nvSpPr>
        <p:spPr>
          <a:xfrm>
            <a:off x="5760688" y="5144076"/>
            <a:ext cx="1637928" cy="369332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上三角方程组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F8D309-6CFF-C146-1843-E6451F4F0D17}"/>
              </a:ext>
            </a:extLst>
          </p:cNvPr>
          <p:cNvSpPr txBox="1"/>
          <p:nvPr/>
        </p:nvSpPr>
        <p:spPr>
          <a:xfrm rot="20888633">
            <a:off x="7408296" y="4847213"/>
            <a:ext cx="1229824" cy="4001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易于求解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FF2217-BB47-B2F9-F1F7-B275FB3E1ADA}"/>
              </a:ext>
            </a:extLst>
          </p:cNvPr>
          <p:cNvSpPr txBox="1"/>
          <p:nvPr/>
        </p:nvSpPr>
        <p:spPr>
          <a:xfrm>
            <a:off x="1547664" y="1727230"/>
            <a:ext cx="928974" cy="26161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上三角矩阵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2446D037-A3E0-2A30-0BCD-962961FA280C}"/>
              </a:ext>
            </a:extLst>
          </p:cNvPr>
          <p:cNvCxnSpPr/>
          <p:nvPr/>
        </p:nvCxnSpPr>
        <p:spPr>
          <a:xfrm>
            <a:off x="683568" y="2348880"/>
            <a:ext cx="108012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303E122-14B1-46D4-71E7-775B748AB716}"/>
              </a:ext>
            </a:extLst>
          </p:cNvPr>
          <p:cNvCxnSpPr/>
          <p:nvPr/>
        </p:nvCxnSpPr>
        <p:spPr>
          <a:xfrm>
            <a:off x="4211960" y="2348880"/>
            <a:ext cx="108012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9C1C8A-03F4-5AF1-21F0-9B3135724F21}"/>
              </a:ext>
            </a:extLst>
          </p:cNvPr>
          <p:cNvSpPr txBox="1"/>
          <p:nvPr/>
        </p:nvSpPr>
        <p:spPr>
          <a:xfrm>
            <a:off x="395536" y="2373986"/>
            <a:ext cx="928974" cy="26161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系数矩阵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0AD8BA-765E-C400-D29E-569CC38BF998}"/>
              </a:ext>
            </a:extLst>
          </p:cNvPr>
          <p:cNvSpPr txBox="1"/>
          <p:nvPr/>
        </p:nvSpPr>
        <p:spPr>
          <a:xfrm>
            <a:off x="1194754" y="2375302"/>
            <a:ext cx="928974" cy="26161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常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数项矩阵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AF4A4D-DD86-0674-8713-80146E2538F2}"/>
              </a:ext>
            </a:extLst>
          </p:cNvPr>
          <p:cNvSpPr txBox="1"/>
          <p:nvPr/>
        </p:nvSpPr>
        <p:spPr>
          <a:xfrm>
            <a:off x="263375" y="5591536"/>
            <a:ext cx="8617250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因此，解方程组的问题可转化为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矩阵的三角分解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LU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分解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35681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 animBg="1"/>
      <p:bldP spid="8" grpId="0" animBg="1"/>
      <p:bldP spid="13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192B6E-1880-2BFC-815F-47183BAC8E40}"/>
              </a:ext>
            </a:extLst>
          </p:cNvPr>
          <p:cNvSpPr txBox="1"/>
          <p:nvPr/>
        </p:nvSpPr>
        <p:spPr>
          <a:xfrm>
            <a:off x="514860" y="692696"/>
            <a:ext cx="8114280" cy="1144544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不需要高斯消去法的任何步骤</a:t>
            </a:r>
            <a:r>
              <a:rPr lang="en-US" altLang="zh-CN" sz="2400" b="0" dirty="0"/>
              <a:t>(</a:t>
            </a:r>
            <a:r>
              <a:rPr lang="zh-CN" altLang="en-US" sz="24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否则又走回头路</a:t>
            </a:r>
            <a:r>
              <a:rPr lang="en-US" altLang="zh-CN" sz="2400" b="0" dirty="0">
                <a:latin typeface="KaiTi" panose="02010609060101010101" pitchFamily="49" charset="-122"/>
                <a:ea typeface="KaiTi" panose="02010609060101010101" pitchFamily="49" charset="-122"/>
              </a:rPr>
              <a:t>😂</a:t>
            </a:r>
            <a:r>
              <a:rPr lang="en-US" altLang="zh-CN" sz="2400" b="0" dirty="0"/>
              <a:t>)</a:t>
            </a:r>
          </a:p>
          <a:p>
            <a:pPr marL="342900" indent="-34290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FF"/>
                </a:solidFill>
              </a:rPr>
              <a:t>直接</a:t>
            </a:r>
            <a:r>
              <a:rPr lang="zh-CN" altLang="en-US" sz="2400" dirty="0"/>
              <a:t>从系数矩阵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/>
              <a:t>的元素计算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400" dirty="0"/>
              <a:t>的元素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CBCB46-D66C-1C13-0FF2-F99ACA89370B}"/>
              </a:ext>
            </a:extLst>
          </p:cNvPr>
          <p:cNvGrpSpPr/>
          <p:nvPr/>
        </p:nvGrpSpPr>
        <p:grpSpPr>
          <a:xfrm>
            <a:off x="69806" y="1959322"/>
            <a:ext cx="9004387" cy="3989958"/>
            <a:chOff x="69806" y="1959322"/>
            <a:chExt cx="9004387" cy="398995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5E2078-D072-38FD-F05D-04D8ACAB08E3}"/>
                </a:ext>
              </a:extLst>
            </p:cNvPr>
            <p:cNvSpPr txBox="1"/>
            <p:nvPr/>
          </p:nvSpPr>
          <p:spPr>
            <a:xfrm>
              <a:off x="1056716" y="1959322"/>
              <a:ext cx="7030568" cy="1292662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思路：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利用矩阵乘法规则，</a:t>
              </a:r>
              <a:r>
                <a:rPr lang="zh-CN" altLang="en-US" sz="2600" dirty="0">
                  <a:solidFill>
                    <a:prstClr val="black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直接比较</a:t>
              </a:r>
              <a:r>
                <a:rPr lang="zh-CN" altLang="en-US" sz="26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等式两端</a:t>
              </a:r>
              <a:endPara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A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与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×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U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的对应元素</a:t>
              </a:r>
              <a:endPara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得到直接计算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U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元素的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递推公式</a:t>
              </a:r>
              <a:endParaRPr lang="zh-CN" altLang="en-US" sz="2600" dirty="0">
                <a:solidFill>
                  <a:srgbClr val="0000FF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1E70E1A-AE21-E688-B917-74868192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06" y="3411468"/>
              <a:ext cx="9004387" cy="2012344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0C38E7C-C12A-4D34-9995-5E2D7A2F7417}"/>
                </a:ext>
              </a:extLst>
            </p:cNvPr>
            <p:cNvSpPr txBox="1"/>
            <p:nvPr/>
          </p:nvSpPr>
          <p:spPr>
            <a:xfrm>
              <a:off x="1403648" y="5487615"/>
              <a:ext cx="288032" cy="461665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4BA45CE-BA0C-16E1-8871-4358E5C99AE6}"/>
                </a:ext>
              </a:extLst>
            </p:cNvPr>
            <p:cNvSpPr txBox="1"/>
            <p:nvPr/>
          </p:nvSpPr>
          <p:spPr>
            <a:xfrm>
              <a:off x="4571999" y="5487615"/>
              <a:ext cx="288032" cy="461665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L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547CF39-6A45-44E4-319F-FA2D5C0300ED}"/>
                </a:ext>
              </a:extLst>
            </p:cNvPr>
            <p:cNvSpPr txBox="1"/>
            <p:nvPr/>
          </p:nvSpPr>
          <p:spPr>
            <a:xfrm>
              <a:off x="7495862" y="5487615"/>
              <a:ext cx="288032" cy="461665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U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8C5C351-728A-3CD6-50ED-26D0F6E006F3}"/>
                </a:ext>
              </a:extLst>
            </p:cNvPr>
            <p:cNvSpPr txBox="1"/>
            <p:nvPr/>
          </p:nvSpPr>
          <p:spPr>
            <a:xfrm>
              <a:off x="5940152" y="5487615"/>
              <a:ext cx="288032" cy="461665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×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D5F77EF-6EA1-6DD2-78C1-A37AA03B3C29}"/>
                </a:ext>
              </a:extLst>
            </p:cNvPr>
            <p:cNvSpPr txBox="1"/>
            <p:nvPr/>
          </p:nvSpPr>
          <p:spPr>
            <a:xfrm>
              <a:off x="3160305" y="5487615"/>
              <a:ext cx="288032" cy="461665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7DC1027-DF9A-A285-6BE6-6279FE413D54}"/>
              </a:ext>
            </a:extLst>
          </p:cNvPr>
          <p:cNvSpPr txBox="1"/>
          <p:nvPr/>
        </p:nvSpPr>
        <p:spPr>
          <a:xfrm>
            <a:off x="2807804" y="97468"/>
            <a:ext cx="3528392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如何做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LU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分解？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43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6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F8C5C351-728A-3CD6-50ED-26D0F6E006F3}"/>
              </a:ext>
            </a:extLst>
          </p:cNvPr>
          <p:cNvSpPr txBox="1"/>
          <p:nvPr/>
        </p:nvSpPr>
        <p:spPr>
          <a:xfrm>
            <a:off x="5508104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BA45CE-BA0C-16E1-8871-4358E5C99AE6}"/>
              </a:ext>
            </a:extLst>
          </p:cNvPr>
          <p:cNvSpPr txBox="1"/>
          <p:nvPr/>
        </p:nvSpPr>
        <p:spPr>
          <a:xfrm>
            <a:off x="4499992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C38E7C-C12A-4D34-9995-5E2D7A2F7417}"/>
              </a:ext>
            </a:extLst>
          </p:cNvPr>
          <p:cNvSpPr txBox="1"/>
          <p:nvPr/>
        </p:nvSpPr>
        <p:spPr>
          <a:xfrm>
            <a:off x="205172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E70E1A-AE21-E688-B917-74868192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00" y="1075956"/>
            <a:ext cx="6972277" cy="155819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547CF39-6A45-44E4-319F-FA2D5C0300ED}"/>
              </a:ext>
            </a:extLst>
          </p:cNvPr>
          <p:cNvSpPr txBox="1"/>
          <p:nvPr/>
        </p:nvSpPr>
        <p:spPr>
          <a:xfrm>
            <a:off x="673224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5F77EF-6EA1-6DD2-78C1-A37AA03B3C29}"/>
              </a:ext>
            </a:extLst>
          </p:cNvPr>
          <p:cNvSpPr txBox="1"/>
          <p:nvPr/>
        </p:nvSpPr>
        <p:spPr>
          <a:xfrm>
            <a:off x="3332787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55E757-4A60-CA6C-3A16-905E00E4DC1C}"/>
              </a:ext>
            </a:extLst>
          </p:cNvPr>
          <p:cNvSpPr txBox="1"/>
          <p:nvPr/>
        </p:nvSpPr>
        <p:spPr>
          <a:xfrm>
            <a:off x="176775" y="3163159"/>
            <a:ext cx="8715705" cy="492443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600" dirty="0"/>
              <a:t>第一步：依次确定矩阵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600" dirty="0"/>
              <a:t>的第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600" dirty="0"/>
              <a:t>行元素和矩阵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600" dirty="0"/>
              <a:t>的第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600" dirty="0"/>
              <a:t>列元素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18A706-4D1C-594B-D7D0-EC655265B8F9}"/>
              </a:ext>
            </a:extLst>
          </p:cNvPr>
          <p:cNvSpPr txBox="1"/>
          <p:nvPr/>
        </p:nvSpPr>
        <p:spPr>
          <a:xfrm>
            <a:off x="1075928" y="3861048"/>
            <a:ext cx="7168479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行和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列元素相乘后与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的第一行对应元素相等，得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的第一行元素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1j 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1j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1,2,...,n)</a:t>
            </a:r>
            <a:endParaRPr kumimoji="1"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CB8262-98E9-80FE-5A25-20FFE681A602}"/>
              </a:ext>
            </a:extLst>
          </p:cNvPr>
          <p:cNvSpPr txBox="1"/>
          <p:nvPr/>
        </p:nvSpPr>
        <p:spPr>
          <a:xfrm>
            <a:off x="1075929" y="4772541"/>
            <a:ext cx="6992142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</a:t>
            </a:r>
            <a:r>
              <a:rPr kumimoji="1"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&gt;1</a:t>
            </a:r>
            <a:r>
              <a:rPr kumimoji="1"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列元素相乘后与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的第一列对应元素相等有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i1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u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列元素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i1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i1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 u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2,...,n)</a:t>
            </a:r>
            <a:endParaRPr kumimoji="1" lang="zh-CN" altLang="en-US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070936-0338-D698-3F43-ACF9DCE5E3C6}"/>
              </a:ext>
            </a:extLst>
          </p:cNvPr>
          <p:cNvSpPr txBox="1"/>
          <p:nvPr/>
        </p:nvSpPr>
        <p:spPr>
          <a:xfrm>
            <a:off x="755576" y="597648"/>
            <a:ext cx="4104455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比较顺序：先行后列遍历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1951D47-5A26-028F-B0CF-B189BA26B88C}"/>
              </a:ext>
            </a:extLst>
          </p:cNvPr>
          <p:cNvCxnSpPr>
            <a:cxnSpLocks/>
          </p:cNvCxnSpPr>
          <p:nvPr/>
        </p:nvCxnSpPr>
        <p:spPr>
          <a:xfrm>
            <a:off x="1115616" y="1124744"/>
            <a:ext cx="208823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FD49147-E9A7-9452-D81C-48E4065B0F86}"/>
              </a:ext>
            </a:extLst>
          </p:cNvPr>
          <p:cNvCxnSpPr>
            <a:cxnSpLocks/>
          </p:cNvCxnSpPr>
          <p:nvPr/>
        </p:nvCxnSpPr>
        <p:spPr>
          <a:xfrm>
            <a:off x="1115616" y="1124744"/>
            <a:ext cx="0" cy="14105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F8C5C351-728A-3CD6-50ED-26D0F6E006F3}"/>
              </a:ext>
            </a:extLst>
          </p:cNvPr>
          <p:cNvSpPr txBox="1"/>
          <p:nvPr/>
        </p:nvSpPr>
        <p:spPr>
          <a:xfrm>
            <a:off x="5508104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BA45CE-BA0C-16E1-8871-4358E5C99AE6}"/>
              </a:ext>
            </a:extLst>
          </p:cNvPr>
          <p:cNvSpPr txBox="1"/>
          <p:nvPr/>
        </p:nvSpPr>
        <p:spPr>
          <a:xfrm>
            <a:off x="4499992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C38E7C-C12A-4D34-9995-5E2D7A2F7417}"/>
              </a:ext>
            </a:extLst>
          </p:cNvPr>
          <p:cNvSpPr txBox="1"/>
          <p:nvPr/>
        </p:nvSpPr>
        <p:spPr>
          <a:xfrm>
            <a:off x="205172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E70E1A-AE21-E688-B917-74868192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00" y="1075956"/>
            <a:ext cx="6972277" cy="155819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547CF39-6A45-44E4-319F-FA2D5C0300ED}"/>
              </a:ext>
            </a:extLst>
          </p:cNvPr>
          <p:cNvSpPr txBox="1"/>
          <p:nvPr/>
        </p:nvSpPr>
        <p:spPr>
          <a:xfrm>
            <a:off x="673224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5F77EF-6EA1-6DD2-78C1-A37AA03B3C29}"/>
              </a:ext>
            </a:extLst>
          </p:cNvPr>
          <p:cNvSpPr txBox="1"/>
          <p:nvPr/>
        </p:nvSpPr>
        <p:spPr>
          <a:xfrm>
            <a:off x="3332787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55E757-4A60-CA6C-3A16-905E00E4DC1C}"/>
              </a:ext>
            </a:extLst>
          </p:cNvPr>
          <p:cNvSpPr txBox="1"/>
          <p:nvPr/>
        </p:nvSpPr>
        <p:spPr>
          <a:xfrm>
            <a:off x="176775" y="3163159"/>
            <a:ext cx="8715705" cy="492443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600" dirty="0"/>
              <a:t>第二步：确定矩阵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600" dirty="0"/>
              <a:t>的第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600" dirty="0"/>
              <a:t>行元素和矩阵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600" dirty="0"/>
              <a:t>的第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600" dirty="0"/>
              <a:t>列元素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18A706-4D1C-594B-D7D0-EC655265B8F9}"/>
              </a:ext>
            </a:extLst>
          </p:cNvPr>
          <p:cNvSpPr txBox="1"/>
          <p:nvPr/>
        </p:nvSpPr>
        <p:spPr>
          <a:xfrm>
            <a:off x="1075928" y="3861048"/>
            <a:ext cx="7168479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行和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列元素相乘后与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的第二行对应元素相等，得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2j</a:t>
            </a:r>
            <a:r>
              <a:rPr kumimoji="1" lang="zh-CN" altLang="en-US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1j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u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2j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的第二行元素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2j 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2j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1j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,...,n)</a:t>
            </a:r>
            <a:endParaRPr kumimoji="1"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CB8262-98E9-80FE-5A25-20FFE681A602}"/>
              </a:ext>
            </a:extLst>
          </p:cNvPr>
          <p:cNvSpPr txBox="1"/>
          <p:nvPr/>
        </p:nvSpPr>
        <p:spPr>
          <a:xfrm>
            <a:off x="1075929" y="5180999"/>
            <a:ext cx="6992142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</a:t>
            </a:r>
            <a:r>
              <a:rPr kumimoji="1"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&gt;2</a:t>
            </a:r>
            <a:r>
              <a:rPr kumimoji="1"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列元素相乘后与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的第二列对应元素相等有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+ l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列元素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(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-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i1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 u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,...,n)</a:t>
            </a:r>
            <a:endParaRPr kumimoji="1" lang="zh-CN" altLang="en-US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4DF52B22-E644-29D6-67F8-972DA3CED144}"/>
              </a:ext>
            </a:extLst>
          </p:cNvPr>
          <p:cNvCxnSpPr>
            <a:cxnSpLocks/>
          </p:cNvCxnSpPr>
          <p:nvPr/>
        </p:nvCxnSpPr>
        <p:spPr>
          <a:xfrm>
            <a:off x="1547664" y="1412776"/>
            <a:ext cx="165618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D5C43C3-336D-E465-540B-D733E2B782E6}"/>
              </a:ext>
            </a:extLst>
          </p:cNvPr>
          <p:cNvCxnSpPr>
            <a:cxnSpLocks/>
          </p:cNvCxnSpPr>
          <p:nvPr/>
        </p:nvCxnSpPr>
        <p:spPr>
          <a:xfrm>
            <a:off x="1547664" y="1412776"/>
            <a:ext cx="0" cy="12213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157BB27-2A94-4EE0-DB34-06FC08944342}"/>
              </a:ext>
            </a:extLst>
          </p:cNvPr>
          <p:cNvSpPr txBox="1"/>
          <p:nvPr/>
        </p:nvSpPr>
        <p:spPr>
          <a:xfrm>
            <a:off x="755576" y="597648"/>
            <a:ext cx="4104455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比较顺序：先行后列遍历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6E5BFAC-2EC9-93A5-AE8D-3BED5597C05D}"/>
              </a:ext>
            </a:extLst>
          </p:cNvPr>
          <p:cNvCxnSpPr/>
          <p:nvPr/>
        </p:nvCxnSpPr>
        <p:spPr>
          <a:xfrm>
            <a:off x="3779912" y="1484784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E9B2438-1A28-5417-01F5-11996E1CA9BA}"/>
              </a:ext>
            </a:extLst>
          </p:cNvPr>
          <p:cNvCxnSpPr/>
          <p:nvPr/>
        </p:nvCxnSpPr>
        <p:spPr>
          <a:xfrm>
            <a:off x="6372200" y="1124744"/>
            <a:ext cx="0" cy="4808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D22784BF-173A-108A-9387-75C35EF2599F}"/>
              </a:ext>
            </a:extLst>
          </p:cNvPr>
          <p:cNvCxnSpPr>
            <a:cxnSpLocks/>
          </p:cNvCxnSpPr>
          <p:nvPr/>
        </p:nvCxnSpPr>
        <p:spPr>
          <a:xfrm>
            <a:off x="4031939" y="1340768"/>
            <a:ext cx="147616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6E50664C-918C-DFBF-5ADF-0FA7336B996F}"/>
              </a:ext>
            </a:extLst>
          </p:cNvPr>
          <p:cNvCxnSpPr>
            <a:cxnSpLocks/>
          </p:cNvCxnSpPr>
          <p:nvPr/>
        </p:nvCxnSpPr>
        <p:spPr>
          <a:xfrm>
            <a:off x="4031939" y="1340768"/>
            <a:ext cx="0" cy="1221378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B1F7EFB-CF42-FC0D-EB73-C62A9FFDEEA8}"/>
              </a:ext>
            </a:extLst>
          </p:cNvPr>
          <p:cNvCxnSpPr>
            <a:cxnSpLocks/>
          </p:cNvCxnSpPr>
          <p:nvPr/>
        </p:nvCxnSpPr>
        <p:spPr>
          <a:xfrm>
            <a:off x="6156176" y="1352377"/>
            <a:ext cx="165618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1904ECB-A0A0-FECF-88D9-BFFEE3B1DC13}"/>
              </a:ext>
            </a:extLst>
          </p:cNvPr>
          <p:cNvCxnSpPr>
            <a:cxnSpLocks/>
          </p:cNvCxnSpPr>
          <p:nvPr/>
        </p:nvCxnSpPr>
        <p:spPr>
          <a:xfrm>
            <a:off x="6156176" y="1352377"/>
            <a:ext cx="0" cy="1221378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F8C5C351-728A-3CD6-50ED-26D0F6E006F3}"/>
              </a:ext>
            </a:extLst>
          </p:cNvPr>
          <p:cNvSpPr txBox="1"/>
          <p:nvPr/>
        </p:nvSpPr>
        <p:spPr>
          <a:xfrm>
            <a:off x="5508104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BA45CE-BA0C-16E1-8871-4358E5C99AE6}"/>
              </a:ext>
            </a:extLst>
          </p:cNvPr>
          <p:cNvSpPr txBox="1"/>
          <p:nvPr/>
        </p:nvSpPr>
        <p:spPr>
          <a:xfrm>
            <a:off x="4499992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C38E7C-C12A-4D34-9995-5E2D7A2F7417}"/>
              </a:ext>
            </a:extLst>
          </p:cNvPr>
          <p:cNvSpPr txBox="1"/>
          <p:nvPr/>
        </p:nvSpPr>
        <p:spPr>
          <a:xfrm>
            <a:off x="205172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E70E1A-AE21-E688-B917-74868192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00" y="1075956"/>
            <a:ext cx="6972277" cy="155819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547CF39-6A45-44E4-319F-FA2D5C0300ED}"/>
              </a:ext>
            </a:extLst>
          </p:cNvPr>
          <p:cNvSpPr txBox="1"/>
          <p:nvPr/>
        </p:nvSpPr>
        <p:spPr>
          <a:xfrm>
            <a:off x="673224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5F77EF-6EA1-6DD2-78C1-A37AA03B3C29}"/>
              </a:ext>
            </a:extLst>
          </p:cNvPr>
          <p:cNvSpPr txBox="1"/>
          <p:nvPr/>
        </p:nvSpPr>
        <p:spPr>
          <a:xfrm>
            <a:off x="3332787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701B37-1D7F-B146-81AD-86C3C56AF4AB}"/>
              </a:ext>
            </a:extLst>
          </p:cNvPr>
          <p:cNvSpPr txBox="1"/>
          <p:nvPr/>
        </p:nvSpPr>
        <p:spPr>
          <a:xfrm>
            <a:off x="755576" y="597648"/>
            <a:ext cx="303967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继续递推下去</a:t>
            </a:r>
            <a:r>
              <a:rPr lang="en-US" altLang="zh-CN" sz="2400" dirty="0">
                <a:solidFill>
                  <a:srgbClr val="C00000"/>
                </a:solidFill>
              </a:rPr>
              <a:t>......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55E757-4A60-CA6C-3A16-905E00E4DC1C}"/>
              </a:ext>
            </a:extLst>
          </p:cNvPr>
          <p:cNvSpPr txBox="1"/>
          <p:nvPr/>
        </p:nvSpPr>
        <p:spPr>
          <a:xfrm>
            <a:off x="176775" y="3163159"/>
            <a:ext cx="8715705" cy="492443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600" dirty="0"/>
              <a:t>第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600" dirty="0"/>
              <a:t>步：确定矩阵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600" dirty="0"/>
              <a:t>的第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600" dirty="0"/>
              <a:t>行元素和矩阵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600" dirty="0"/>
              <a:t>的第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600" dirty="0"/>
              <a:t>列元素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1F7596-A871-706A-3405-70D17B00EBB6}"/>
              </a:ext>
            </a:extLst>
          </p:cNvPr>
          <p:cNvGrpSpPr/>
          <p:nvPr/>
        </p:nvGrpSpPr>
        <p:grpSpPr>
          <a:xfrm>
            <a:off x="1075928" y="3713788"/>
            <a:ext cx="7168479" cy="1017795"/>
            <a:chOff x="1075928" y="3713788"/>
            <a:chExt cx="7168479" cy="101779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F18A706-4D1C-594B-D7D0-EC655265B8F9}"/>
                </a:ext>
              </a:extLst>
            </p:cNvPr>
            <p:cNvSpPr txBox="1"/>
            <p:nvPr/>
          </p:nvSpPr>
          <p:spPr>
            <a:xfrm>
              <a:off x="1075928" y="3861048"/>
              <a:ext cx="7168479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由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第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行的元素</a:t>
              </a:r>
              <a:endPara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723737A-EBE2-2C76-1FF8-6AD9BAD4A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872" y="3713788"/>
              <a:ext cx="2413000" cy="8001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F48353-A368-87F4-862F-C5C0A65DD46D}"/>
                </a:ext>
              </a:extLst>
            </p:cNvPr>
            <p:cNvSpPr txBox="1"/>
            <p:nvPr/>
          </p:nvSpPr>
          <p:spPr>
            <a:xfrm>
              <a:off x="4161885" y="4469973"/>
              <a:ext cx="928974" cy="2616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1100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对角线左</a:t>
              </a:r>
              <a:endParaRPr lang="zh-CN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BEA8155-E148-83DB-DB2F-BA0760F28B9D}"/>
                </a:ext>
              </a:extLst>
            </p:cNvPr>
            <p:cNvSpPr txBox="1"/>
            <p:nvPr/>
          </p:nvSpPr>
          <p:spPr>
            <a:xfrm>
              <a:off x="5187633" y="4456283"/>
              <a:ext cx="928974" cy="2616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1100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对角线上</a:t>
              </a:r>
              <a:endParaRPr lang="zh-CN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10B605-4B5B-8511-1749-62BB41541B38}"/>
                </a:ext>
              </a:extLst>
            </p:cNvPr>
            <p:cNvSpPr txBox="1"/>
            <p:nvPr/>
          </p:nvSpPr>
          <p:spPr>
            <a:xfrm>
              <a:off x="6012160" y="3939738"/>
              <a:ext cx="1255827" cy="369332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8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 </a:t>
              </a:r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= </a:t>
              </a:r>
              <a:r>
                <a:rPr kumimoji="1" lang="en-US" altLang="zh-CN" sz="18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,...,n)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FBB273A-2AD9-3F32-BC8C-18AC9AE92F6F}"/>
                </a:ext>
              </a:extLst>
            </p:cNvPr>
            <p:cNvSpPr txBox="1"/>
            <p:nvPr/>
          </p:nvSpPr>
          <p:spPr>
            <a:xfrm>
              <a:off x="1097779" y="4247510"/>
              <a:ext cx="2355272" cy="2616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第</a:t>
              </a:r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1100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行只需比较第</a:t>
              </a:r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1100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个及右边的元素</a:t>
              </a:r>
              <a:endParaRPr lang="zh-CN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4FED31-C0AC-D0E9-7C4E-DDF242671C1D}"/>
              </a:ext>
            </a:extLst>
          </p:cNvPr>
          <p:cNvGrpSpPr/>
          <p:nvPr/>
        </p:nvGrpSpPr>
        <p:grpSpPr>
          <a:xfrm>
            <a:off x="1097779" y="4725144"/>
            <a:ext cx="7168479" cy="787400"/>
            <a:chOff x="1097779" y="4725144"/>
            <a:chExt cx="7168479" cy="78740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50A357-666B-13C0-0284-0BDF93D90647}"/>
                </a:ext>
              </a:extLst>
            </p:cNvPr>
            <p:cNvSpPr txBox="1"/>
            <p:nvPr/>
          </p:nvSpPr>
          <p:spPr>
            <a:xfrm>
              <a:off x="1097779" y="4869019"/>
              <a:ext cx="7168479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可以得到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的第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行元素</a:t>
              </a:r>
              <a:endPara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471AF5-85D2-F719-CD84-D59816012A89}"/>
                </a:ext>
              </a:extLst>
            </p:cNvPr>
            <p:cNvSpPr txBox="1"/>
            <p:nvPr/>
          </p:nvSpPr>
          <p:spPr>
            <a:xfrm>
              <a:off x="6743576" y="4923575"/>
              <a:ext cx="1255827" cy="369332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8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 </a:t>
              </a:r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= </a:t>
              </a:r>
              <a:r>
                <a:rPr kumimoji="1" lang="en-US" altLang="zh-CN" sz="18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,...,n)</a:t>
              </a:r>
              <a:endParaRPr lang="zh-CN" altLang="en-US" dirty="0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4CA1A74-C19D-EDF7-6E90-0FF67E47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5976" y="4725144"/>
              <a:ext cx="2387600" cy="787400"/>
            </a:xfrm>
            <a:prstGeom prst="rect">
              <a:avLst/>
            </a:prstGeom>
          </p:spPr>
        </p:pic>
      </p:grp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146857A-3433-26F7-DB09-A646E4E1290E}"/>
              </a:ext>
            </a:extLst>
          </p:cNvPr>
          <p:cNvCxnSpPr>
            <a:cxnSpLocks/>
          </p:cNvCxnSpPr>
          <p:nvPr/>
        </p:nvCxnSpPr>
        <p:spPr>
          <a:xfrm>
            <a:off x="3779912" y="1720800"/>
            <a:ext cx="8640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71D017C-65D7-9EBD-D6FA-289AFA06E044}"/>
              </a:ext>
            </a:extLst>
          </p:cNvPr>
          <p:cNvCxnSpPr/>
          <p:nvPr/>
        </p:nvCxnSpPr>
        <p:spPr>
          <a:xfrm>
            <a:off x="2123728" y="1628800"/>
            <a:ext cx="100811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803C6045-E76B-6AD8-C869-708595A1A35C}"/>
              </a:ext>
            </a:extLst>
          </p:cNvPr>
          <p:cNvCxnSpPr>
            <a:cxnSpLocks/>
          </p:cNvCxnSpPr>
          <p:nvPr/>
        </p:nvCxnSpPr>
        <p:spPr>
          <a:xfrm>
            <a:off x="1979712" y="1556792"/>
            <a:ext cx="129614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E866957C-E48C-057F-B6EA-D028759DC573}"/>
              </a:ext>
            </a:extLst>
          </p:cNvPr>
          <p:cNvCxnSpPr>
            <a:cxnSpLocks/>
          </p:cNvCxnSpPr>
          <p:nvPr/>
        </p:nvCxnSpPr>
        <p:spPr>
          <a:xfrm>
            <a:off x="1979712" y="1556792"/>
            <a:ext cx="0" cy="107736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91761DD-974B-9C89-0F13-5F19398BD4D0}"/>
              </a:ext>
            </a:extLst>
          </p:cNvPr>
          <p:cNvCxnSpPr>
            <a:cxnSpLocks/>
          </p:cNvCxnSpPr>
          <p:nvPr/>
        </p:nvCxnSpPr>
        <p:spPr>
          <a:xfrm>
            <a:off x="4442787" y="1556792"/>
            <a:ext cx="106531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2C80CA0-BACB-8AF3-546B-EB71BF7B9CBA}"/>
              </a:ext>
            </a:extLst>
          </p:cNvPr>
          <p:cNvCxnSpPr>
            <a:cxnSpLocks/>
          </p:cNvCxnSpPr>
          <p:nvPr/>
        </p:nvCxnSpPr>
        <p:spPr>
          <a:xfrm>
            <a:off x="4442787" y="1556792"/>
            <a:ext cx="0" cy="107736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1A92290-19DC-DE3B-9ED1-A943EA645CE6}"/>
              </a:ext>
            </a:extLst>
          </p:cNvPr>
          <p:cNvCxnSpPr>
            <a:cxnSpLocks/>
          </p:cNvCxnSpPr>
          <p:nvPr/>
        </p:nvCxnSpPr>
        <p:spPr>
          <a:xfrm>
            <a:off x="6619915" y="1624939"/>
            <a:ext cx="129614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10B926F-D8A9-B703-76C2-598D694A21BE}"/>
              </a:ext>
            </a:extLst>
          </p:cNvPr>
          <p:cNvCxnSpPr>
            <a:cxnSpLocks/>
          </p:cNvCxnSpPr>
          <p:nvPr/>
        </p:nvCxnSpPr>
        <p:spPr>
          <a:xfrm>
            <a:off x="6619915" y="1624939"/>
            <a:ext cx="0" cy="107736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F8C5C351-728A-3CD6-50ED-26D0F6E006F3}"/>
              </a:ext>
            </a:extLst>
          </p:cNvPr>
          <p:cNvSpPr txBox="1"/>
          <p:nvPr/>
        </p:nvSpPr>
        <p:spPr>
          <a:xfrm>
            <a:off x="5508104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BA45CE-BA0C-16E1-8871-4358E5C99AE6}"/>
              </a:ext>
            </a:extLst>
          </p:cNvPr>
          <p:cNvSpPr txBox="1"/>
          <p:nvPr/>
        </p:nvSpPr>
        <p:spPr>
          <a:xfrm>
            <a:off x="4499992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C38E7C-C12A-4D34-9995-5E2D7A2F7417}"/>
              </a:ext>
            </a:extLst>
          </p:cNvPr>
          <p:cNvSpPr txBox="1"/>
          <p:nvPr/>
        </p:nvSpPr>
        <p:spPr>
          <a:xfrm>
            <a:off x="205172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E70E1A-AE21-E688-B917-74868192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00" y="1075956"/>
            <a:ext cx="6972277" cy="155819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547CF39-6A45-44E4-319F-FA2D5C0300ED}"/>
              </a:ext>
            </a:extLst>
          </p:cNvPr>
          <p:cNvSpPr txBox="1"/>
          <p:nvPr/>
        </p:nvSpPr>
        <p:spPr>
          <a:xfrm>
            <a:off x="6732240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5F77EF-6EA1-6DD2-78C1-A37AA03B3C29}"/>
              </a:ext>
            </a:extLst>
          </p:cNvPr>
          <p:cNvSpPr txBox="1"/>
          <p:nvPr/>
        </p:nvSpPr>
        <p:spPr>
          <a:xfrm>
            <a:off x="3332787" y="2535287"/>
            <a:ext cx="2880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701B37-1D7F-B146-81AD-86C3C56AF4AB}"/>
              </a:ext>
            </a:extLst>
          </p:cNvPr>
          <p:cNvSpPr txBox="1"/>
          <p:nvPr/>
        </p:nvSpPr>
        <p:spPr>
          <a:xfrm>
            <a:off x="755576" y="597648"/>
            <a:ext cx="303967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继续递推下去</a:t>
            </a:r>
            <a:r>
              <a:rPr lang="en-US" altLang="zh-CN" sz="2400" dirty="0">
                <a:solidFill>
                  <a:srgbClr val="C00000"/>
                </a:solidFill>
              </a:rPr>
              <a:t>......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55E757-4A60-CA6C-3A16-905E00E4DC1C}"/>
              </a:ext>
            </a:extLst>
          </p:cNvPr>
          <p:cNvSpPr txBox="1"/>
          <p:nvPr/>
        </p:nvSpPr>
        <p:spPr>
          <a:xfrm>
            <a:off x="176775" y="3163159"/>
            <a:ext cx="8715705" cy="492443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600" dirty="0"/>
              <a:t>第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600" dirty="0"/>
              <a:t>步：确定矩阵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600" dirty="0"/>
              <a:t>的第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600" dirty="0"/>
              <a:t>行元素和矩阵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600" dirty="0"/>
              <a:t>的第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600" dirty="0"/>
              <a:t>列元素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C2A2CA5-8283-0FF0-6880-8B3D2A8F719D}"/>
              </a:ext>
            </a:extLst>
          </p:cNvPr>
          <p:cNvGrpSpPr/>
          <p:nvPr/>
        </p:nvGrpSpPr>
        <p:grpSpPr>
          <a:xfrm>
            <a:off x="968840" y="3730704"/>
            <a:ext cx="7275567" cy="987189"/>
            <a:chOff x="968840" y="3730704"/>
            <a:chExt cx="7275567" cy="98718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31F7596-A871-706A-3405-70D17B00EBB6}"/>
                </a:ext>
              </a:extLst>
            </p:cNvPr>
            <p:cNvGrpSpPr/>
            <p:nvPr/>
          </p:nvGrpSpPr>
          <p:grpSpPr>
            <a:xfrm>
              <a:off x="968840" y="3861048"/>
              <a:ext cx="7275567" cy="856845"/>
              <a:chOff x="968840" y="3861048"/>
              <a:chExt cx="7275567" cy="856845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F18A706-4D1C-594B-D7D0-EC655265B8F9}"/>
                  </a:ext>
                </a:extLst>
              </p:cNvPr>
              <p:cNvSpPr txBox="1"/>
              <p:nvPr/>
            </p:nvSpPr>
            <p:spPr>
              <a:xfrm>
                <a:off x="1075928" y="3861048"/>
                <a:ext cx="7168479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:r>
                  <a:rPr kumimoji="1"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kumimoji="1"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列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的元素</a:t>
                </a:r>
                <a:endParaRPr kumimoji="1"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F48353-A368-87F4-862F-C5C0A65DD46D}"/>
                  </a:ext>
                </a:extLst>
              </p:cNvPr>
              <p:cNvSpPr txBox="1"/>
              <p:nvPr/>
            </p:nvSpPr>
            <p:spPr>
              <a:xfrm>
                <a:off x="4129701" y="4456283"/>
                <a:ext cx="1025748" cy="261610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110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对角线上方</a:t>
                </a:r>
                <a:endParaRPr lang="zh-CN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EA8155-E148-83DB-DB2F-BA0760F28B9D}"/>
                  </a:ext>
                </a:extLst>
              </p:cNvPr>
              <p:cNvSpPr txBox="1"/>
              <p:nvPr/>
            </p:nvSpPr>
            <p:spPr>
              <a:xfrm>
                <a:off x="5277889" y="4456283"/>
                <a:ext cx="928974" cy="261610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110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对角线上</a:t>
                </a:r>
                <a:endParaRPr lang="zh-CN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10B605-4B5B-8511-1749-62BB41541B38}"/>
                  </a:ext>
                </a:extLst>
              </p:cNvPr>
              <p:cNvSpPr txBox="1"/>
              <p:nvPr/>
            </p:nvSpPr>
            <p:spPr>
              <a:xfrm>
                <a:off x="6012160" y="3939738"/>
                <a:ext cx="1512168" cy="369332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zh-CN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18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= </a:t>
                </a:r>
                <a:r>
                  <a:rPr kumimoji="1" lang="en-US" altLang="zh-CN" sz="18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k+</a:t>
                </a:r>
                <a:r>
                  <a:rPr kumimoji="1" lang="en-US" altLang="zh-CN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,...,n)</a:t>
                </a:r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FBB273A-2AD9-3F32-BC8C-18AC9AE92F6F}"/>
                  </a:ext>
                </a:extLst>
              </p:cNvPr>
              <p:cNvSpPr txBox="1"/>
              <p:nvPr/>
            </p:nvSpPr>
            <p:spPr>
              <a:xfrm>
                <a:off x="968840" y="4247510"/>
                <a:ext cx="2523040" cy="261610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第</a:t>
                </a:r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10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 panose="02020603050405020304" pitchFamily="18" charset="0"/>
                  </a:rPr>
                  <a:t>列</a:t>
                </a:r>
                <a:r>
                  <a:rPr lang="zh-CN" altLang="en-US" sz="110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只需比较第</a:t>
                </a:r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k+</a:t>
                </a:r>
                <a:r>
                  <a:rPr lang="en-US" altLang="zh-CN" sz="1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10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行及下边的元素</a:t>
                </a:r>
                <a:endParaRPr lang="zh-CN" altLang="en-US" sz="10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77093F3-0070-2D24-1166-5085BA527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152" y="3730704"/>
              <a:ext cx="2692400" cy="7874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5B4A2E7-92B8-BC14-0A15-5536ABBFCF42}"/>
              </a:ext>
            </a:extLst>
          </p:cNvPr>
          <p:cNvGrpSpPr/>
          <p:nvPr/>
        </p:nvGrpSpPr>
        <p:grpSpPr>
          <a:xfrm>
            <a:off x="1097779" y="4810348"/>
            <a:ext cx="7907745" cy="850900"/>
            <a:chOff x="1097779" y="4810348"/>
            <a:chExt cx="7907745" cy="85090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50A357-666B-13C0-0284-0BDF93D90647}"/>
                </a:ext>
              </a:extLst>
            </p:cNvPr>
            <p:cNvSpPr txBox="1"/>
            <p:nvPr/>
          </p:nvSpPr>
          <p:spPr>
            <a:xfrm>
              <a:off x="1097779" y="4941367"/>
              <a:ext cx="7168479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可以得到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的第</a:t>
              </a:r>
              <a:r>
                <a: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列元素</a:t>
              </a:r>
              <a:endParaRPr kumimoji="1"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C0F016F-758A-57DF-C0B2-CE76A2E7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968" y="4810348"/>
              <a:ext cx="3225800" cy="8509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42F0C2C-FD46-9B11-2276-06741F6F0760}"/>
                </a:ext>
              </a:extLst>
            </p:cNvPr>
            <p:cNvSpPr txBox="1"/>
            <p:nvPr/>
          </p:nvSpPr>
          <p:spPr>
            <a:xfrm>
              <a:off x="7493356" y="5051132"/>
              <a:ext cx="1512168" cy="369332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kumimoji="1" lang="en-US" altLang="zh-CN" i="1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8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= </a:t>
              </a:r>
              <a:r>
                <a:rPr kumimoji="1" lang="en-US" altLang="zh-CN" sz="1800" i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k+</a:t>
              </a:r>
              <a:r>
                <a:rPr kumimoji="1" lang="en-US" altLang="zh-CN" sz="1800" dirty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,...,n)</a:t>
              </a:r>
              <a:endParaRPr lang="zh-CN" altLang="en-US" dirty="0"/>
            </a:p>
          </p:txBody>
        </p:sp>
      </p:grp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227384F-FBB4-88EE-CD7E-028EB5069EF7}"/>
              </a:ext>
            </a:extLst>
          </p:cNvPr>
          <p:cNvCxnSpPr/>
          <p:nvPr/>
        </p:nvCxnSpPr>
        <p:spPr>
          <a:xfrm>
            <a:off x="6775200" y="1124744"/>
            <a:ext cx="0" cy="6968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DCE6B3F-C58A-52F5-587F-C2E184D1E638}"/>
              </a:ext>
            </a:extLst>
          </p:cNvPr>
          <p:cNvSpPr txBox="1"/>
          <p:nvPr/>
        </p:nvSpPr>
        <p:spPr>
          <a:xfrm>
            <a:off x="1936800" y="1757428"/>
            <a:ext cx="425116" cy="3385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1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CN" altLang="en-US" sz="1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D4443C9-2A0A-370F-4FAC-C2E0E53FDD11}"/>
              </a:ext>
            </a:extLst>
          </p:cNvPr>
          <p:cNvCxnSpPr>
            <a:cxnSpLocks/>
          </p:cNvCxnSpPr>
          <p:nvPr/>
        </p:nvCxnSpPr>
        <p:spPr>
          <a:xfrm>
            <a:off x="1979712" y="1884672"/>
            <a:ext cx="0" cy="6802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E0D02564-88DB-B6C7-285C-9218BD7AA369}"/>
              </a:ext>
            </a:extLst>
          </p:cNvPr>
          <p:cNvCxnSpPr/>
          <p:nvPr/>
        </p:nvCxnSpPr>
        <p:spPr>
          <a:xfrm>
            <a:off x="2123728" y="1628800"/>
            <a:ext cx="100811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6C09CDF-AD4A-7F17-37F7-A44F9E97C6CD}"/>
              </a:ext>
            </a:extLst>
          </p:cNvPr>
          <p:cNvGrpSpPr/>
          <p:nvPr/>
        </p:nvGrpSpPr>
        <p:grpSpPr>
          <a:xfrm>
            <a:off x="5436096" y="4293096"/>
            <a:ext cx="2909511" cy="404340"/>
            <a:chOff x="5436096" y="4293096"/>
            <a:chExt cx="2909511" cy="404340"/>
          </a:xfrm>
        </p:grpSpPr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716C0485-7CB3-73C5-B4FA-810F20BFE1EE}"/>
                </a:ext>
              </a:extLst>
            </p:cNvPr>
            <p:cNvCxnSpPr/>
            <p:nvPr/>
          </p:nvCxnSpPr>
          <p:spPr>
            <a:xfrm>
              <a:off x="5436096" y="4293096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30DA7559-554D-CCD4-D3F9-85EF8FD80A5B}"/>
                </a:ext>
              </a:extLst>
            </p:cNvPr>
            <p:cNvCxnSpPr/>
            <p:nvPr/>
          </p:nvCxnSpPr>
          <p:spPr>
            <a:xfrm flipH="1" flipV="1">
              <a:off x="5796136" y="4322713"/>
              <a:ext cx="576064" cy="195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DEFE90-C836-A68D-CFC0-3F3083533175}"/>
                </a:ext>
              </a:extLst>
            </p:cNvPr>
            <p:cNvSpPr txBox="1"/>
            <p:nvPr/>
          </p:nvSpPr>
          <p:spPr>
            <a:xfrm>
              <a:off x="6271000" y="4358882"/>
              <a:ext cx="2074607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1600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要求的，单独提出来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A8AA187-411F-5BE6-E20A-E5F29ADD4724}"/>
              </a:ext>
            </a:extLst>
          </p:cNvPr>
          <p:cNvSpPr txBox="1"/>
          <p:nvPr/>
        </p:nvSpPr>
        <p:spPr>
          <a:xfrm>
            <a:off x="3670542" y="1757428"/>
            <a:ext cx="425116" cy="3385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CN" altLang="en-US" sz="1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7EEB42-7D8A-137F-CEEC-CC355F3D1BD4}"/>
              </a:ext>
            </a:extLst>
          </p:cNvPr>
          <p:cNvSpPr txBox="1"/>
          <p:nvPr/>
        </p:nvSpPr>
        <p:spPr>
          <a:xfrm>
            <a:off x="4061453" y="1757428"/>
            <a:ext cx="425116" cy="3385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CN" altLang="en-US" sz="1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3FFB832-9C57-7CA1-0049-B88A46070BBD}"/>
              </a:ext>
            </a:extLst>
          </p:cNvPr>
          <p:cNvSpPr txBox="1"/>
          <p:nvPr/>
        </p:nvSpPr>
        <p:spPr>
          <a:xfrm>
            <a:off x="4446697" y="1757428"/>
            <a:ext cx="425116" cy="3385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CN" altLang="en-US" sz="1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770DB4-A2FB-FC62-93CA-D3CD0C52C476}"/>
              </a:ext>
            </a:extLst>
          </p:cNvPr>
          <p:cNvSpPr txBox="1"/>
          <p:nvPr/>
        </p:nvSpPr>
        <p:spPr>
          <a:xfrm>
            <a:off x="4797736" y="1757428"/>
            <a:ext cx="425116" cy="3385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1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74ACEC0-989F-D35B-2BEB-BD782E19617E}"/>
              </a:ext>
            </a:extLst>
          </p:cNvPr>
          <p:cNvCxnSpPr>
            <a:cxnSpLocks/>
          </p:cNvCxnSpPr>
          <p:nvPr/>
        </p:nvCxnSpPr>
        <p:spPr>
          <a:xfrm>
            <a:off x="1907704" y="1556792"/>
            <a:ext cx="129614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0C1E3B6-3605-6AF5-6D66-CFE3EED5E5D7}"/>
              </a:ext>
            </a:extLst>
          </p:cNvPr>
          <p:cNvCxnSpPr>
            <a:cxnSpLocks/>
          </p:cNvCxnSpPr>
          <p:nvPr/>
        </p:nvCxnSpPr>
        <p:spPr>
          <a:xfrm>
            <a:off x="1907704" y="1556792"/>
            <a:ext cx="0" cy="107736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C4E7584-F7E7-7426-0CFF-C4A1F86D65F2}"/>
              </a:ext>
            </a:extLst>
          </p:cNvPr>
          <p:cNvCxnSpPr>
            <a:cxnSpLocks/>
          </p:cNvCxnSpPr>
          <p:nvPr/>
        </p:nvCxnSpPr>
        <p:spPr>
          <a:xfrm>
            <a:off x="4427984" y="1556792"/>
            <a:ext cx="10801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071696F6-66C0-5251-A3D3-0187959E9179}"/>
              </a:ext>
            </a:extLst>
          </p:cNvPr>
          <p:cNvCxnSpPr>
            <a:cxnSpLocks/>
          </p:cNvCxnSpPr>
          <p:nvPr/>
        </p:nvCxnSpPr>
        <p:spPr>
          <a:xfrm>
            <a:off x="4427984" y="1556792"/>
            <a:ext cx="0" cy="107736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DD4FC02-3723-24D6-6FBD-74890F661F73}"/>
              </a:ext>
            </a:extLst>
          </p:cNvPr>
          <p:cNvCxnSpPr>
            <a:cxnSpLocks/>
          </p:cNvCxnSpPr>
          <p:nvPr/>
        </p:nvCxnSpPr>
        <p:spPr>
          <a:xfrm>
            <a:off x="6630980" y="1613364"/>
            <a:ext cx="129614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071DDF12-F150-A58A-C2B7-D9D6FC8C5307}"/>
              </a:ext>
            </a:extLst>
          </p:cNvPr>
          <p:cNvCxnSpPr>
            <a:cxnSpLocks/>
          </p:cNvCxnSpPr>
          <p:nvPr/>
        </p:nvCxnSpPr>
        <p:spPr>
          <a:xfrm>
            <a:off x="6630980" y="1613364"/>
            <a:ext cx="0" cy="1077362"/>
          </a:xfrm>
          <a:prstGeom prst="straightConnector1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19" grpId="0" animBg="1"/>
      <p:bldP spid="20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8AD23-EB73-C721-DFDB-9F8BF409E35C}"/>
              </a:ext>
            </a:extLst>
          </p:cNvPr>
          <p:cNvSpPr txBox="1"/>
          <p:nvPr/>
        </p:nvSpPr>
        <p:spPr>
          <a:xfrm>
            <a:off x="683568" y="692696"/>
            <a:ext cx="7243556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1,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...,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共进行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步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+mn-cs"/>
              </a:rPr>
              <a:t>完成矩阵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+mn-cs"/>
              </a:rPr>
              <a:t>的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+mn-cs"/>
              </a:rPr>
              <a:t>LU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+mn-cs"/>
              </a:rPr>
              <a:t>分解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AD1D53-3ABD-48F6-96EF-7258F3CF7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95056"/>
            <a:ext cx="3579066" cy="10098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3CDB897-08F4-241C-38C6-BBB262E387AB}"/>
              </a:ext>
            </a:extLst>
          </p:cNvPr>
          <p:cNvSpPr txBox="1"/>
          <p:nvPr/>
        </p:nvSpPr>
        <p:spPr>
          <a:xfrm>
            <a:off x="5202631" y="1195056"/>
            <a:ext cx="1255827" cy="369332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,...,</a:t>
            </a:r>
            <a:r>
              <a:rPr kumimoji="1"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16CEB6-7FCD-A18C-8308-2D83C9DA7AA9}"/>
              </a:ext>
            </a:extLst>
          </p:cNvPr>
          <p:cNvSpPr txBox="1"/>
          <p:nvPr/>
        </p:nvSpPr>
        <p:spPr>
          <a:xfrm>
            <a:off x="5129420" y="1750215"/>
            <a:ext cx="1512168" cy="369332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k+</a:t>
            </a:r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,...,</a:t>
            </a:r>
            <a:r>
              <a:rPr kumimoji="1" lang="en-US" altLang="zh-CN" sz="18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B1473C-939A-F965-80C7-F0303B5F2086}"/>
              </a:ext>
            </a:extLst>
          </p:cNvPr>
          <p:cNvSpPr txBox="1"/>
          <p:nvPr/>
        </p:nvSpPr>
        <p:spPr>
          <a:xfrm>
            <a:off x="6599293" y="1525692"/>
            <a:ext cx="814505" cy="369332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定义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FDC4EE-68C4-EE81-AACB-05A648EE27D0}"/>
              </a:ext>
            </a:extLst>
          </p:cNvPr>
          <p:cNvSpPr txBox="1"/>
          <p:nvPr/>
        </p:nvSpPr>
        <p:spPr>
          <a:xfrm>
            <a:off x="465692" y="2204864"/>
            <a:ext cx="7202651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在计算和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存储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的元素时，可采用如下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紧凑格式</a:t>
            </a:r>
            <a:endParaRPr lang="zh-CN" altLang="en-US" sz="24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FA0E93A-66BD-5DA8-06C2-8151901CE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27" y="2700829"/>
            <a:ext cx="5490145" cy="1736283"/>
          </a:xfrm>
          <a:prstGeom prst="rect">
            <a:avLst/>
          </a:prstGeom>
        </p:spPr>
      </p:pic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EF5DAE59-A473-594B-C55D-6D5D5EA7B79F}"/>
              </a:ext>
            </a:extLst>
          </p:cNvPr>
          <p:cNvCxnSpPr/>
          <p:nvPr/>
        </p:nvCxnSpPr>
        <p:spPr>
          <a:xfrm>
            <a:off x="4572000" y="2702349"/>
            <a:ext cx="230425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9E27517E-07F3-8012-37A7-E4E0C3D1A291}"/>
              </a:ext>
            </a:extLst>
          </p:cNvPr>
          <p:cNvCxnSpPr>
            <a:cxnSpLocks/>
          </p:cNvCxnSpPr>
          <p:nvPr/>
        </p:nvCxnSpPr>
        <p:spPr>
          <a:xfrm>
            <a:off x="4572000" y="2694258"/>
            <a:ext cx="0" cy="159226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4E9A249E-3345-8DEA-44F7-91C9DD204202}"/>
              </a:ext>
            </a:extLst>
          </p:cNvPr>
          <p:cNvCxnSpPr>
            <a:cxnSpLocks/>
          </p:cNvCxnSpPr>
          <p:nvPr/>
        </p:nvCxnSpPr>
        <p:spPr>
          <a:xfrm>
            <a:off x="4982714" y="2996952"/>
            <a:ext cx="182153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53751936-C62D-366D-406E-65850D6951AD}"/>
              </a:ext>
            </a:extLst>
          </p:cNvPr>
          <p:cNvCxnSpPr>
            <a:cxnSpLocks/>
          </p:cNvCxnSpPr>
          <p:nvPr/>
        </p:nvCxnSpPr>
        <p:spPr>
          <a:xfrm>
            <a:off x="4982714" y="2996952"/>
            <a:ext cx="0" cy="129614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DCAE521B-701A-5E07-1632-7313565AECB7}"/>
              </a:ext>
            </a:extLst>
          </p:cNvPr>
          <p:cNvCxnSpPr>
            <a:cxnSpLocks/>
          </p:cNvCxnSpPr>
          <p:nvPr/>
        </p:nvCxnSpPr>
        <p:spPr>
          <a:xfrm>
            <a:off x="5402887" y="3284984"/>
            <a:ext cx="140136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66287F4-476D-56A2-2182-ABD39BC89EED}"/>
              </a:ext>
            </a:extLst>
          </p:cNvPr>
          <p:cNvCxnSpPr>
            <a:cxnSpLocks/>
          </p:cNvCxnSpPr>
          <p:nvPr/>
        </p:nvCxnSpPr>
        <p:spPr>
          <a:xfrm flipH="1">
            <a:off x="5402887" y="3284984"/>
            <a:ext cx="8932" cy="100811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37A3D17F-FB80-C6F7-7592-1D144B399014}"/>
              </a:ext>
            </a:extLst>
          </p:cNvPr>
          <p:cNvCxnSpPr>
            <a:cxnSpLocks/>
          </p:cNvCxnSpPr>
          <p:nvPr/>
        </p:nvCxnSpPr>
        <p:spPr>
          <a:xfrm>
            <a:off x="5868144" y="3573016"/>
            <a:ext cx="9361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3E15984E-CC46-85EF-72E0-FC1254617F13}"/>
              </a:ext>
            </a:extLst>
          </p:cNvPr>
          <p:cNvCxnSpPr>
            <a:cxnSpLocks/>
          </p:cNvCxnSpPr>
          <p:nvPr/>
        </p:nvCxnSpPr>
        <p:spPr>
          <a:xfrm>
            <a:off x="5868144" y="3573016"/>
            <a:ext cx="0" cy="72008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71B8BBE5-884D-5748-6032-C225B1A1395B}"/>
              </a:ext>
            </a:extLst>
          </p:cNvPr>
          <p:cNvCxnSpPr>
            <a:cxnSpLocks/>
          </p:cNvCxnSpPr>
          <p:nvPr/>
        </p:nvCxnSpPr>
        <p:spPr>
          <a:xfrm>
            <a:off x="6466129" y="4077072"/>
            <a:ext cx="0" cy="21602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A1B2B687-C520-6C78-0FE4-531561C748A4}"/>
              </a:ext>
            </a:extLst>
          </p:cNvPr>
          <p:cNvCxnSpPr>
            <a:cxnSpLocks/>
          </p:cNvCxnSpPr>
          <p:nvPr/>
        </p:nvCxnSpPr>
        <p:spPr>
          <a:xfrm>
            <a:off x="6477694" y="4089470"/>
            <a:ext cx="39856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62" name="文本框 55361">
            <a:extLst>
              <a:ext uri="{FF2B5EF4-FFF2-40B4-BE49-F238E27FC236}">
                <a16:creationId xmlns:a16="http://schemas.microsoft.com/office/drawing/2014/main" id="{F4D42F55-582E-9A24-EFE6-E61663DB0BD1}"/>
              </a:ext>
            </a:extLst>
          </p:cNvPr>
          <p:cNvSpPr txBox="1"/>
          <p:nvPr/>
        </p:nvSpPr>
        <p:spPr>
          <a:xfrm>
            <a:off x="532740" y="4456767"/>
            <a:ext cx="8071708" cy="156966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从计算公式可以看出：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算出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kj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后，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kj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不再有用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算出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后，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ik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不再有用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因此，编程时可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将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U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的元素存储在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的相应元素位置中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55363" name="图片 55362">
            <a:extLst>
              <a:ext uri="{FF2B5EF4-FFF2-40B4-BE49-F238E27FC236}">
                <a16:creationId xmlns:a16="http://schemas.microsoft.com/office/drawing/2014/main" id="{F2FC53EA-8FBF-BC70-8DE2-65654887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493" y="1329358"/>
            <a:ext cx="90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53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>
            <a:extLst>
              <a:ext uri="{FF2B5EF4-FFF2-40B4-BE49-F238E27FC236}">
                <a16:creationId xmlns:a16="http://schemas.microsoft.com/office/drawing/2014/main" id="{0394D03F-CAF7-4A05-A13A-16B1B77C6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48680"/>
            <a:ext cx="68407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在线性</a:t>
            </a:r>
            <a:r>
              <a:rPr lang="zh-CN" altLang="en-US" sz="2800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代数中我们学</a:t>
            </a:r>
            <a:r>
              <a:rPr lang="zh-CN" altLang="en-US" sz="2800" b="1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到的是精确求解方法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F3CEA4E9-0AFA-4BE0-89F7-5DCE84C59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22" y="1157138"/>
            <a:ext cx="935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方法</a:t>
            </a:r>
            <a:r>
              <a:rPr lang="en-US" altLang="zh-CN" sz="2000" b="1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 </a:t>
            </a:r>
            <a:r>
              <a:rPr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</a:p>
        </p:txBody>
      </p:sp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77B5590E-30F2-411C-84D1-EBBEF517C9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085358"/>
              </p:ext>
            </p:extLst>
          </p:nvPr>
        </p:nvGraphicFramePr>
        <p:xfrm>
          <a:off x="1096904" y="1557506"/>
          <a:ext cx="81756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240" imgH="177480" progId="Equation.DSMT4">
                  <p:embed/>
                </p:oleObj>
              </mc:Choice>
              <mc:Fallback>
                <p:oleObj name="Equation" r:id="rId3" imgW="444240" imgH="177480" progId="Equation.DSMT4">
                  <p:embed/>
                  <p:pic>
                    <p:nvPicPr>
                      <p:cNvPr id="78863" name="Object 15">
                        <a:extLst>
                          <a:ext uri="{FF2B5EF4-FFF2-40B4-BE49-F238E27FC236}">
                            <a16:creationId xmlns:a16="http://schemas.microsoft.com/office/drawing/2014/main" id="{35DFFFC7-6FBA-43F8-8FE4-6B6D0B47C7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04" y="1557506"/>
                        <a:ext cx="81756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0">
            <a:extLst>
              <a:ext uri="{FF2B5EF4-FFF2-40B4-BE49-F238E27FC236}">
                <a16:creationId xmlns:a16="http://schemas.microsoft.com/office/drawing/2014/main" id="{DF92FA96-5D00-4661-9693-8BB9E4BAB1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451360"/>
              </p:ext>
            </p:extLst>
          </p:nvPr>
        </p:nvGraphicFramePr>
        <p:xfrm>
          <a:off x="2031941" y="1513274"/>
          <a:ext cx="18002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203040" progId="Equation.DSMT4">
                  <p:embed/>
                </p:oleObj>
              </mc:Choice>
              <mc:Fallback>
                <p:oleObj name="Equation" r:id="rId5" imgW="1091880" imgH="203040" progId="Equation.DSMT4">
                  <p:embed/>
                  <p:pic>
                    <p:nvPicPr>
                      <p:cNvPr id="78868" name="Object 20">
                        <a:extLst>
                          <a:ext uri="{FF2B5EF4-FFF2-40B4-BE49-F238E27FC236}">
                            <a16:creationId xmlns:a16="http://schemas.microsoft.com/office/drawing/2014/main" id="{8AB7236E-B970-4E0C-B58C-64B8E2443F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1941" y="1513274"/>
                        <a:ext cx="1800225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2">
            <a:extLst>
              <a:ext uri="{FF2B5EF4-FFF2-40B4-BE49-F238E27FC236}">
                <a16:creationId xmlns:a16="http://schemas.microsoft.com/office/drawing/2014/main" id="{4A0FFF38-9548-41BF-BE2E-AAC85FEFC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63046"/>
              </p:ext>
            </p:extLst>
          </p:nvPr>
        </p:nvGraphicFramePr>
        <p:xfrm>
          <a:off x="3966256" y="1522967"/>
          <a:ext cx="13604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25480" imgH="203040" progId="Equation.DSMT4">
                  <p:embed/>
                </p:oleObj>
              </mc:Choice>
              <mc:Fallback>
                <p:oleObj name="Equation" r:id="rId7" imgW="825480" imgH="203040" progId="Equation.DSMT4">
                  <p:embed/>
                  <p:pic>
                    <p:nvPicPr>
                      <p:cNvPr id="78870" name="Object 22">
                        <a:extLst>
                          <a:ext uri="{FF2B5EF4-FFF2-40B4-BE49-F238E27FC236}">
                            <a16:creationId xmlns:a16="http://schemas.microsoft.com/office/drawing/2014/main" id="{F328A94A-98B6-467F-B3FE-AEDA5A7C35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256" y="1522967"/>
                        <a:ext cx="1360488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>
            <a:extLst>
              <a:ext uri="{FF2B5EF4-FFF2-40B4-BE49-F238E27FC236}">
                <a16:creationId xmlns:a16="http://schemas.microsoft.com/office/drawing/2014/main" id="{493EEAED-6A39-42DD-8A1D-ACF5A87A8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04" y="3116734"/>
            <a:ext cx="2678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方法</a:t>
            </a:r>
            <a:r>
              <a:rPr lang="en-US" altLang="zh-CN" sz="2000" b="1" dirty="0">
                <a:solidFill>
                  <a:srgbClr val="0000CC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sz="2000" b="1" dirty="0">
                <a:solidFill>
                  <a:srgbClr val="0000CC"/>
                </a:solidFill>
              </a:rPr>
              <a:t>Cramer</a:t>
            </a:r>
            <a:r>
              <a:rPr lang="zh-CN" altLang="en-US" sz="2000" b="1" dirty="0">
                <a:solidFill>
                  <a:srgbClr val="0000CC"/>
                </a:solidFill>
              </a:rPr>
              <a:t>法则 </a:t>
            </a:r>
            <a:r>
              <a:rPr lang="zh-CN" altLang="en-US" sz="2000" dirty="0"/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150709-35EC-44DC-B8FE-F7BBD75BA679}"/>
              </a:ext>
            </a:extLst>
          </p:cNvPr>
          <p:cNvSpPr txBox="1"/>
          <p:nvPr/>
        </p:nvSpPr>
        <p:spPr>
          <a:xfrm>
            <a:off x="667640" y="5618404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en-US" altLang="zh-CN" sz="2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200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zh-CN" altLang="en-US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是以右端变量向量</a:t>
            </a:r>
            <a:r>
              <a:rPr lang="en-US" altLang="zh-CN" sz="22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替代</a:t>
            </a:r>
            <a:r>
              <a:rPr lang="en-US" altLang="zh-CN" sz="22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的第</a:t>
            </a:r>
            <a:r>
              <a:rPr lang="en-US" altLang="zh-CN" sz="22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列所得矩阵的行列式</a:t>
            </a:r>
            <a:r>
              <a:rPr lang="en-US" altLang="zh-CN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</a:t>
            </a:r>
            <a:endParaRPr lang="zh-CN" altLang="en-US" sz="2200" b="0" dirty="0">
              <a:solidFill>
                <a:schemeClr val="tx1">
                  <a:lumMod val="95000"/>
                  <a:lumOff val="5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4" name="Group 118">
            <a:extLst>
              <a:ext uri="{FF2B5EF4-FFF2-40B4-BE49-F238E27FC236}">
                <a16:creationId xmlns:a16="http://schemas.microsoft.com/office/drawing/2014/main" id="{60CF5D12-969C-4FB7-A50A-CD491DCCC33F}"/>
              </a:ext>
            </a:extLst>
          </p:cNvPr>
          <p:cNvGrpSpPr>
            <a:grpSpLocks/>
          </p:cNvGrpSpPr>
          <p:nvPr/>
        </p:nvGrpSpPr>
        <p:grpSpPr bwMode="auto">
          <a:xfrm>
            <a:off x="1201081" y="3834431"/>
            <a:ext cx="1661720" cy="489404"/>
            <a:chOff x="2574" y="2034"/>
            <a:chExt cx="1488" cy="480"/>
          </a:xfrm>
        </p:grpSpPr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A58CE845-2869-47DB-8944-EBFB2E990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" y="2034"/>
              <a:ext cx="1488" cy="48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" name="Object 116">
              <a:extLst>
                <a:ext uri="{FF2B5EF4-FFF2-40B4-BE49-F238E27FC236}">
                  <a16:creationId xmlns:a16="http://schemas.microsoft.com/office/drawing/2014/main" id="{1D69EA85-0D52-4FD2-8AD1-A8C6C3A3D5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5521869"/>
                </p:ext>
              </p:extLst>
            </p:nvPr>
          </p:nvGraphicFramePr>
          <p:xfrm>
            <a:off x="2660" y="2096"/>
            <a:ext cx="1324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98400" imgH="203040" progId="Equation.DSMT4">
                    <p:embed/>
                  </p:oleObj>
                </mc:Choice>
                <mc:Fallback>
                  <p:oleObj name="Equation" r:id="rId9" imgW="698400" imgH="203040" progId="Equation.DSMT4">
                    <p:embed/>
                    <p:pic>
                      <p:nvPicPr>
                        <p:cNvPr id="32884" name="Object 116">
                          <a:extLst>
                            <a:ext uri="{FF2B5EF4-FFF2-40B4-BE49-F238E27FC236}">
                              <a16:creationId xmlns:a16="http://schemas.microsoft.com/office/drawing/2014/main" id="{7A6433A2-9F03-4737-B0AB-4E12877BBD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0" y="2096"/>
                          <a:ext cx="1324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4B98250-5601-A72C-55A4-C9FD17876BF4}"/>
              </a:ext>
            </a:extLst>
          </p:cNvPr>
          <p:cNvSpPr txBox="1"/>
          <p:nvPr/>
        </p:nvSpPr>
        <p:spPr>
          <a:xfrm>
            <a:off x="258997" y="1892177"/>
            <a:ext cx="3354521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计算量为矩阵求逆运算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790BFE-FE74-D3A6-C576-1F577E146CB8}"/>
              </a:ext>
            </a:extLst>
          </p:cNvPr>
          <p:cNvSpPr txBox="1"/>
          <p:nvPr/>
        </p:nvSpPr>
        <p:spPr>
          <a:xfrm>
            <a:off x="258996" y="2339483"/>
            <a:ext cx="8626007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矩阵求逆的方法：</a:t>
            </a:r>
            <a:r>
              <a:rPr kumimoji="1" lang="zh-CN" altLang="en-US" sz="24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初等行变换、伴随矩阵法、高斯</a:t>
            </a:r>
            <a:r>
              <a:rPr kumimoji="1" lang="en-US" altLang="zh-CN" sz="24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kumimoji="1" lang="zh-CN" altLang="en-US" sz="24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约当法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19422-2A0E-58A0-9086-97AC49EC4A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836" y="4509120"/>
            <a:ext cx="3048000" cy="698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276898-EDD8-D18C-954F-24C37CEAB1CA}"/>
              </a:ext>
            </a:extLst>
          </p:cNvPr>
          <p:cNvSpPr txBox="1"/>
          <p:nvPr/>
        </p:nvSpPr>
        <p:spPr>
          <a:xfrm>
            <a:off x="107504" y="5270544"/>
            <a:ext cx="5681156" cy="430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其中</a:t>
            </a:r>
            <a:r>
              <a:rPr kumimoji="1"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en-US" altLang="zh-CN" sz="2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2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是方程组系数矩阵对应的行列式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2977C3B-7D09-4CF5-A18D-F26CD9DC19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068960"/>
            <a:ext cx="3752850" cy="2781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021EC0-3CF7-0CB2-D84A-2A9FB2441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7174" y="3145309"/>
            <a:ext cx="1069649" cy="10236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E93F36-8823-B642-E13E-5FD90261E770}"/>
              </a:ext>
            </a:extLst>
          </p:cNvPr>
          <p:cNvSpPr txBox="1"/>
          <p:nvPr/>
        </p:nvSpPr>
        <p:spPr>
          <a:xfrm>
            <a:off x="3858476" y="4150241"/>
            <a:ext cx="1424186" cy="43088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 Cramer </a:t>
            </a:r>
          </a:p>
          <a:p>
            <a:r>
              <a:rPr lang="en-US" altLang="zh-CN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(1704-1752)</a:t>
            </a:r>
            <a:endParaRPr lang="zh-CN" altLang="en-US" sz="1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5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  <p:bldP spid="2" grpId="0" animBg="1"/>
      <p:bldP spid="3" grpId="0" animBg="1"/>
      <p:bldP spid="5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8AD23-EB73-C721-DFDB-9F8BF409E35C}"/>
              </a:ext>
            </a:extLst>
          </p:cNvPr>
          <p:cNvSpPr txBox="1"/>
          <p:nvPr/>
        </p:nvSpPr>
        <p:spPr>
          <a:xfrm>
            <a:off x="683568" y="692696"/>
            <a:ext cx="7442240" cy="83099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当完成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LU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分解后，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Ax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就化为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，等价于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求解两个三角方程组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Ly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= b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Ux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计算公式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为：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6DA68-C886-A45D-1EA4-575B8D2F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8" y="1700808"/>
            <a:ext cx="4381500" cy="88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B049B8-A69C-08CE-EFA1-5CDFBFBB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44" y="2708920"/>
            <a:ext cx="6604000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ACBD92-967C-8645-CE7F-1F0218267056}"/>
              </a:ext>
            </a:extLst>
          </p:cNvPr>
          <p:cNvSpPr txBox="1"/>
          <p:nvPr/>
        </p:nvSpPr>
        <p:spPr>
          <a:xfrm>
            <a:off x="683568" y="3933056"/>
            <a:ext cx="7442240" cy="1089529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lvl="0" algn="l" defTabSz="685800" eaLnBrk="1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编程计算时，可把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U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存在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所占的单元，回代时，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取代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，因此，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整个计算过程中不需要增加新的存储单元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4220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072FE-B05C-C7D1-0F7B-0E5972B7C871}"/>
              </a:ext>
            </a:extLst>
          </p:cNvPr>
          <p:cNvSpPr txBox="1"/>
          <p:nvPr/>
        </p:nvSpPr>
        <p:spPr>
          <a:xfrm>
            <a:off x="683568" y="1268760"/>
            <a:ext cx="7442240" cy="75713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marR="0" lvl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用直接三角分解法的计算量也是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o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/3)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 和高斯消去法解同阶方程组所需计算量基本相同。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A50136-99BD-456E-343B-0FDB408D1B99}"/>
              </a:ext>
            </a:extLst>
          </p:cNvPr>
          <p:cNvSpPr txBox="1"/>
          <p:nvPr/>
        </p:nvSpPr>
        <p:spPr>
          <a:xfrm>
            <a:off x="848962" y="2156663"/>
            <a:ext cx="7078162" cy="1200329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系数矩阵的三角分解与右端常数项矩阵无关。因而在计算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多个系数矩阵相同而右端项不同的线性方程组系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时，用直接三角分解法更为简便。</a:t>
            </a:r>
          </a:p>
        </p:txBody>
      </p:sp>
    </p:spTree>
    <p:extLst>
      <p:ext uri="{BB962C8B-B14F-4D97-AF65-F5344CB8AC3E}">
        <p14:creationId xmlns:p14="http://schemas.microsoft.com/office/powerpoint/2010/main" val="269949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83CEF36A-6F08-0BB9-26F9-6F95BED32C0B}"/>
              </a:ext>
            </a:extLst>
          </p:cNvPr>
          <p:cNvSpPr txBox="1"/>
          <p:nvPr/>
        </p:nvSpPr>
        <p:spPr>
          <a:xfrm>
            <a:off x="1854153" y="5693186"/>
            <a:ext cx="701623" cy="40011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得到</a:t>
            </a:r>
            <a:endParaRPr lang="zh-CN" altLang="en-US" dirty="0"/>
          </a:p>
        </p:txBody>
      </p:sp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50917-1E96-B07F-0CE0-DE3A6C0AED56}"/>
              </a:ext>
            </a:extLst>
          </p:cNvPr>
          <p:cNvSpPr txBox="1"/>
          <p:nvPr/>
        </p:nvSpPr>
        <p:spPr>
          <a:xfrm>
            <a:off x="179512" y="764704"/>
            <a:ext cx="49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直接三角分解法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解线性方程组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BBD2D8-23DA-16F5-ADC2-464822E7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58092"/>
            <a:ext cx="3657600" cy="110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8A5E15-D3AB-1CA1-6074-8B839671338C}"/>
              </a:ext>
            </a:extLst>
          </p:cNvPr>
          <p:cNvSpPr txBox="1"/>
          <p:nvPr/>
        </p:nvSpPr>
        <p:spPr>
          <a:xfrm>
            <a:off x="176598" y="2444128"/>
            <a:ext cx="698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2F92"/>
                </a:solidFill>
                <a:latin typeface="+mn-ea"/>
                <a:ea typeface="+mn-ea"/>
              </a:rPr>
              <a:t>解：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将系数矩阵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的按照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  <a:ea typeface="+mn-ea"/>
              </a:rPr>
              <a:t>紧凑格式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做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分解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0EFA31-12C4-50CE-F066-1F7AFE07A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011713"/>
            <a:ext cx="4608511" cy="11176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F17C9B7-E16E-B92F-DE2D-26F18C5DA3E7}"/>
              </a:ext>
            </a:extLst>
          </p:cNvPr>
          <p:cNvCxnSpPr>
            <a:cxnSpLocks/>
          </p:cNvCxnSpPr>
          <p:nvPr/>
        </p:nvCxnSpPr>
        <p:spPr>
          <a:xfrm>
            <a:off x="3635896" y="3370122"/>
            <a:ext cx="9361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6F7C36A-826C-0AB2-9C85-5D2C7AC41B3C}"/>
              </a:ext>
            </a:extLst>
          </p:cNvPr>
          <p:cNvCxnSpPr>
            <a:cxnSpLocks/>
          </p:cNvCxnSpPr>
          <p:nvPr/>
        </p:nvCxnSpPr>
        <p:spPr>
          <a:xfrm>
            <a:off x="3635896" y="3370122"/>
            <a:ext cx="0" cy="72008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2A0C165-C62B-883C-A804-33267527FA31}"/>
              </a:ext>
            </a:extLst>
          </p:cNvPr>
          <p:cNvCxnSpPr/>
          <p:nvPr/>
        </p:nvCxnSpPr>
        <p:spPr>
          <a:xfrm flipV="1">
            <a:off x="2699792" y="3658154"/>
            <a:ext cx="504056" cy="47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E6B7E36-75A6-F28E-CF39-5E4C2A4CC12A}"/>
              </a:ext>
            </a:extLst>
          </p:cNvPr>
          <p:cNvCxnSpPr>
            <a:cxnSpLocks/>
          </p:cNvCxnSpPr>
          <p:nvPr/>
        </p:nvCxnSpPr>
        <p:spPr>
          <a:xfrm flipV="1">
            <a:off x="3097799" y="4051960"/>
            <a:ext cx="212098" cy="518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072DAF1-BEBC-0AA4-3731-B7F4E97A7CB6}"/>
              </a:ext>
            </a:extLst>
          </p:cNvPr>
          <p:cNvSpPr txBox="1"/>
          <p:nvPr/>
        </p:nvSpPr>
        <p:spPr>
          <a:xfrm>
            <a:off x="2418904" y="3977857"/>
            <a:ext cx="577402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4/2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C9485-8D26-C179-F77E-EE8402446594}"/>
              </a:ext>
            </a:extLst>
          </p:cNvPr>
          <p:cNvSpPr txBox="1"/>
          <p:nvPr/>
        </p:nvSpPr>
        <p:spPr>
          <a:xfrm>
            <a:off x="2707605" y="4479503"/>
            <a:ext cx="67999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-2/2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8BDFBF-7C7F-7BDF-65B1-A5C73FF7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960913"/>
            <a:ext cx="2057400" cy="1168400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DE8AE96-7BCF-6D7A-32C5-620BAB223B1C}"/>
              </a:ext>
            </a:extLst>
          </p:cNvPr>
          <p:cNvCxnSpPr>
            <a:cxnSpLocks/>
          </p:cNvCxnSpPr>
          <p:nvPr/>
        </p:nvCxnSpPr>
        <p:spPr>
          <a:xfrm>
            <a:off x="5652120" y="3370122"/>
            <a:ext cx="9361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64FCCA0-6DBE-301B-AC55-17E8A6ECF765}"/>
              </a:ext>
            </a:extLst>
          </p:cNvPr>
          <p:cNvCxnSpPr>
            <a:cxnSpLocks/>
          </p:cNvCxnSpPr>
          <p:nvPr/>
        </p:nvCxnSpPr>
        <p:spPr>
          <a:xfrm>
            <a:off x="5652120" y="3370122"/>
            <a:ext cx="0" cy="72008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D73DDF6-C2B9-3FE0-C21E-97EF8A0CC1F3}"/>
              </a:ext>
            </a:extLst>
          </p:cNvPr>
          <p:cNvCxnSpPr>
            <a:cxnSpLocks/>
          </p:cNvCxnSpPr>
          <p:nvPr/>
        </p:nvCxnSpPr>
        <p:spPr>
          <a:xfrm>
            <a:off x="6212768" y="3659611"/>
            <a:ext cx="37545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F37931F-F6B5-E59C-E1EE-269D004DD85C}"/>
              </a:ext>
            </a:extLst>
          </p:cNvPr>
          <p:cNvCxnSpPr>
            <a:cxnSpLocks/>
          </p:cNvCxnSpPr>
          <p:nvPr/>
        </p:nvCxnSpPr>
        <p:spPr>
          <a:xfrm>
            <a:off x="6212768" y="3659611"/>
            <a:ext cx="0" cy="3923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09F3B50-B51D-1BB2-32D2-5F169EA71C1E}"/>
              </a:ext>
            </a:extLst>
          </p:cNvPr>
          <p:cNvCxnSpPr>
            <a:cxnSpLocks/>
          </p:cNvCxnSpPr>
          <p:nvPr/>
        </p:nvCxnSpPr>
        <p:spPr>
          <a:xfrm flipV="1">
            <a:off x="5456683" y="3638598"/>
            <a:ext cx="388865" cy="67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A7CE648-4A7E-85E1-F114-9940B9485044}"/>
              </a:ext>
            </a:extLst>
          </p:cNvPr>
          <p:cNvSpPr txBox="1"/>
          <p:nvPr/>
        </p:nvSpPr>
        <p:spPr>
          <a:xfrm>
            <a:off x="4937493" y="4196557"/>
            <a:ext cx="902811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1-2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E08C184-15DF-4BCE-29BF-0E25F09BA3D4}"/>
              </a:ext>
            </a:extLst>
          </p:cNvPr>
          <p:cNvCxnSpPr>
            <a:cxnSpLocks/>
          </p:cNvCxnSpPr>
          <p:nvPr/>
        </p:nvCxnSpPr>
        <p:spPr>
          <a:xfrm flipH="1" flipV="1">
            <a:off x="6464229" y="3584590"/>
            <a:ext cx="193994" cy="69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DEE9948-6B9E-BE66-FC43-C32620FE118B}"/>
              </a:ext>
            </a:extLst>
          </p:cNvPr>
          <p:cNvSpPr txBox="1"/>
          <p:nvPr/>
        </p:nvSpPr>
        <p:spPr>
          <a:xfrm>
            <a:off x="6031642" y="4112947"/>
            <a:ext cx="10567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12-2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E7027FB-56F6-6F69-A02E-31437401E284}"/>
              </a:ext>
            </a:extLst>
          </p:cNvPr>
          <p:cNvCxnSpPr>
            <a:cxnSpLocks/>
          </p:cNvCxnSpPr>
          <p:nvPr/>
        </p:nvCxnSpPr>
        <p:spPr>
          <a:xfrm flipH="1" flipV="1">
            <a:off x="5956099" y="3979853"/>
            <a:ext cx="114006" cy="81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20822DC-E37A-1C1E-4FFE-EBA789DF410C}"/>
              </a:ext>
            </a:extLst>
          </p:cNvPr>
          <p:cNvSpPr txBox="1"/>
          <p:nvPr/>
        </p:nvSpPr>
        <p:spPr>
          <a:xfrm>
            <a:off x="5325209" y="4641304"/>
            <a:ext cx="206498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[-4-(-1)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1]/(-1)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8228EC-4FEE-4E0D-30A5-80F0EB390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438" y="3003565"/>
            <a:ext cx="1955800" cy="1092200"/>
          </a:xfrm>
          <a:prstGeom prst="rect">
            <a:avLst/>
          </a:prstGeom>
        </p:spPr>
      </p:pic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0511FC3F-5255-E861-4E1A-EEECB89DAFE4}"/>
              </a:ext>
            </a:extLst>
          </p:cNvPr>
          <p:cNvCxnSpPr>
            <a:cxnSpLocks/>
          </p:cNvCxnSpPr>
          <p:nvPr/>
        </p:nvCxnSpPr>
        <p:spPr>
          <a:xfrm>
            <a:off x="7831338" y="3359735"/>
            <a:ext cx="93610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3E26569-76DC-8572-E877-C7B9D8CF2441}"/>
              </a:ext>
            </a:extLst>
          </p:cNvPr>
          <p:cNvCxnSpPr>
            <a:cxnSpLocks/>
          </p:cNvCxnSpPr>
          <p:nvPr/>
        </p:nvCxnSpPr>
        <p:spPr>
          <a:xfrm>
            <a:off x="7831338" y="3359735"/>
            <a:ext cx="0" cy="72008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54614B93-420D-1FD7-C841-B9A627CCF91F}"/>
              </a:ext>
            </a:extLst>
          </p:cNvPr>
          <p:cNvCxnSpPr>
            <a:cxnSpLocks/>
          </p:cNvCxnSpPr>
          <p:nvPr/>
        </p:nvCxnSpPr>
        <p:spPr>
          <a:xfrm>
            <a:off x="8391986" y="3649224"/>
            <a:ext cx="0" cy="3923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CDD854B6-6BE3-7866-9AD5-7A80E93FB4FC}"/>
              </a:ext>
            </a:extLst>
          </p:cNvPr>
          <p:cNvCxnSpPr>
            <a:cxnSpLocks/>
          </p:cNvCxnSpPr>
          <p:nvPr/>
        </p:nvCxnSpPr>
        <p:spPr>
          <a:xfrm>
            <a:off x="8391986" y="3660165"/>
            <a:ext cx="37545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3924178-C2BC-7DFB-B2C4-01AE03D97781}"/>
              </a:ext>
            </a:extLst>
          </p:cNvPr>
          <p:cNvCxnSpPr>
            <a:cxnSpLocks/>
          </p:cNvCxnSpPr>
          <p:nvPr/>
        </p:nvCxnSpPr>
        <p:spPr>
          <a:xfrm flipV="1">
            <a:off x="8145892" y="3982064"/>
            <a:ext cx="435712" cy="40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3B7DAAC-69B9-03F0-943D-50EA1984AF35}"/>
              </a:ext>
            </a:extLst>
          </p:cNvPr>
          <p:cNvSpPr txBox="1"/>
          <p:nvPr/>
        </p:nvSpPr>
        <p:spPr>
          <a:xfrm>
            <a:off x="7276904" y="4228550"/>
            <a:ext cx="173797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5-[(-1)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5+3*2]</a:t>
            </a:r>
            <a:endParaRPr kumimoji="1"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9909B81-2251-932C-8E01-37AD8D51C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4750" y="5369071"/>
            <a:ext cx="4254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0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810B5509-F455-470B-8CC3-C23AA931A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76" y="57785"/>
            <a:ext cx="6710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直接三角分解法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Doolittle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杜立特尔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分解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50917-1E96-B07F-0CE0-DE3A6C0AED56}"/>
              </a:ext>
            </a:extLst>
          </p:cNvPr>
          <p:cNvSpPr txBox="1"/>
          <p:nvPr/>
        </p:nvSpPr>
        <p:spPr>
          <a:xfrm>
            <a:off x="179512" y="764704"/>
            <a:ext cx="49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用直接三角分解法解线性方程组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BBD2D8-23DA-16F5-ADC2-464822E7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58092"/>
            <a:ext cx="3657600" cy="110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8A5E15-D3AB-1CA1-6074-8B839671338C}"/>
              </a:ext>
            </a:extLst>
          </p:cNvPr>
          <p:cNvSpPr txBox="1"/>
          <p:nvPr/>
        </p:nvSpPr>
        <p:spPr>
          <a:xfrm>
            <a:off x="176598" y="2444128"/>
            <a:ext cx="698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2F92"/>
                </a:solidFill>
                <a:latin typeface="+mn-ea"/>
                <a:ea typeface="+mn-ea"/>
              </a:rPr>
              <a:t>解：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9909B81-2251-932C-8E01-37AD8D51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3" y="2487629"/>
            <a:ext cx="4254500" cy="11049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E698A608-7BE9-9417-71CE-2049660CA995}"/>
              </a:ext>
            </a:extLst>
          </p:cNvPr>
          <p:cNvGrpSpPr/>
          <p:nvPr/>
        </p:nvGrpSpPr>
        <p:grpSpPr>
          <a:xfrm>
            <a:off x="899592" y="3429000"/>
            <a:ext cx="6867945" cy="1079500"/>
            <a:chOff x="899592" y="3429000"/>
            <a:chExt cx="6867945" cy="107950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1DC8266-8256-B704-989A-C346F61B44E4}"/>
                </a:ext>
              </a:extLst>
            </p:cNvPr>
            <p:cNvSpPr txBox="1"/>
            <p:nvPr/>
          </p:nvSpPr>
          <p:spPr>
            <a:xfrm>
              <a:off x="899592" y="3828499"/>
              <a:ext cx="1512168" cy="4001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解</a:t>
              </a:r>
              <a:r>
                <a:rPr lang="en-US" altLang="zh-CN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Ly 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A4CADB-3470-EFD5-053D-33CC873DC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9948" y="3692004"/>
              <a:ext cx="3860800" cy="6731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6D13CD9-A2E9-E834-2229-9B0AF86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1037" y="3429000"/>
              <a:ext cx="1206500" cy="10795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E41A76C-2F36-7A22-EBB5-4D35CB0B87D0}"/>
                </a:ext>
              </a:extLst>
            </p:cNvPr>
            <p:cNvSpPr txBox="1"/>
            <p:nvPr/>
          </p:nvSpPr>
          <p:spPr>
            <a:xfrm>
              <a:off x="6249418" y="3768695"/>
              <a:ext cx="335064" cy="4001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得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85853AD-5859-226B-04CD-88E60A3A876A}"/>
              </a:ext>
            </a:extLst>
          </p:cNvPr>
          <p:cNvGrpSpPr/>
          <p:nvPr/>
        </p:nvGrpSpPr>
        <p:grpSpPr>
          <a:xfrm>
            <a:off x="899592" y="4727643"/>
            <a:ext cx="6098085" cy="1748697"/>
            <a:chOff x="899592" y="4727643"/>
            <a:chExt cx="6098085" cy="174869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72ED1C-D464-66EA-88B5-6509A08459E9}"/>
                </a:ext>
              </a:extLst>
            </p:cNvPr>
            <p:cNvSpPr txBox="1"/>
            <p:nvPr/>
          </p:nvSpPr>
          <p:spPr>
            <a:xfrm>
              <a:off x="899592" y="4768916"/>
              <a:ext cx="1512168" cy="4001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解</a:t>
              </a:r>
              <a:r>
                <a:rPr lang="en-US" altLang="zh-CN" sz="2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Ux</a:t>
              </a:r>
              <a:r>
                <a:rPr lang="en-US" altLang="zh-CN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AD5F1A9-BA25-A39B-E1FF-48DCF2B2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0623" y="4727643"/>
              <a:ext cx="4697054" cy="64375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8E32B7A-594C-BA61-9267-AC1A75F3A7AD}"/>
                </a:ext>
              </a:extLst>
            </p:cNvPr>
            <p:cNvSpPr txBox="1"/>
            <p:nvPr/>
          </p:nvSpPr>
          <p:spPr>
            <a:xfrm>
              <a:off x="2378882" y="5733941"/>
              <a:ext cx="320910" cy="400110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得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A3B77EF-EBAB-9F9C-5D16-E3F1FEEA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8771" y="5384140"/>
              <a:ext cx="1295400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66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497D237-C952-9375-CF78-B08B7B0F60E2}"/>
              </a:ext>
            </a:extLst>
          </p:cNvPr>
          <p:cNvGrpSpPr/>
          <p:nvPr/>
        </p:nvGrpSpPr>
        <p:grpSpPr>
          <a:xfrm>
            <a:off x="189588" y="1743199"/>
            <a:ext cx="6047125" cy="1973833"/>
            <a:chOff x="189588" y="1743199"/>
            <a:chExt cx="6047125" cy="197383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BC8E65-B4A8-43D3-A23B-CF32C63CF7F8}"/>
                </a:ext>
              </a:extLst>
            </p:cNvPr>
            <p:cNvSpPr txBox="1"/>
            <p:nvPr/>
          </p:nvSpPr>
          <p:spPr>
            <a:xfrm>
              <a:off x="189588" y="1743199"/>
              <a:ext cx="4957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构造下列矩阵的三角分解：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255ECA-4CB1-499A-92C6-E08956D3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288" y="2204863"/>
              <a:ext cx="3329425" cy="151216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2E74C32-1D41-5599-C30B-8CA2C1974598}"/>
              </a:ext>
            </a:extLst>
          </p:cNvPr>
          <p:cNvSpPr txBox="1"/>
          <p:nvPr/>
        </p:nvSpPr>
        <p:spPr>
          <a:xfrm>
            <a:off x="77700" y="807194"/>
            <a:ext cx="8526748" cy="52322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我们讲完了主流的分解方法，来看书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Wingdings" panose="05000000000000000000" pitchFamily="2" charset="2"/>
              </a:rPr>
              <a:t>上的一个例子！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987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FA9D79-C1D6-465C-8D4A-AF197D73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6" y="2204864"/>
            <a:ext cx="8650192" cy="3600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1E742B-7AAD-447C-9309-20824F5D6D59}"/>
              </a:ext>
            </a:extLst>
          </p:cNvPr>
          <p:cNvSpPr txBox="1"/>
          <p:nvPr/>
        </p:nvSpPr>
        <p:spPr>
          <a:xfrm>
            <a:off x="3707904" y="580526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endParaRPr lang="zh-CN" altLang="en-US" sz="2800" b="0" i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EB5F30-F958-4471-87DE-3CDD19181DE3}"/>
              </a:ext>
            </a:extLst>
          </p:cNvPr>
          <p:cNvSpPr txBox="1"/>
          <p:nvPr/>
        </p:nvSpPr>
        <p:spPr>
          <a:xfrm>
            <a:off x="5364088" y="580526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endParaRPr lang="zh-CN" altLang="en-US" sz="2800" b="0" i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5DE995-2057-472F-9D38-F3C78FCCE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4664"/>
            <a:ext cx="8924925" cy="1781175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4B21F90-BE40-E5EA-87A9-AC1BA3E37416}"/>
              </a:ext>
            </a:extLst>
          </p:cNvPr>
          <p:cNvCxnSpPr/>
          <p:nvPr/>
        </p:nvCxnSpPr>
        <p:spPr>
          <a:xfrm>
            <a:off x="1043608" y="764704"/>
            <a:ext cx="410445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6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E71944-B7BB-D268-578C-4537B216D57B}"/>
              </a:ext>
            </a:extLst>
          </p:cNvPr>
          <p:cNvSpPr txBox="1"/>
          <p:nvPr/>
        </p:nvSpPr>
        <p:spPr>
          <a:xfrm>
            <a:off x="1452163" y="324574"/>
            <a:ext cx="6239674" cy="58477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§3.3.3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解三对角方程组的“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追赶法”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3488E6-326E-C23C-0849-D928DCD79FCC}"/>
              </a:ext>
            </a:extLst>
          </p:cNvPr>
          <p:cNvSpPr txBox="1"/>
          <p:nvPr/>
        </p:nvSpPr>
        <p:spPr>
          <a:xfrm>
            <a:off x="791580" y="980728"/>
            <a:ext cx="7560840" cy="737574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500" dirty="0">
                <a:latin typeface="+mn-ea"/>
              </a:rPr>
              <a:t>在三次样条插值问题和常微分方程边值问题的数值方法中，都要求解</a:t>
            </a:r>
            <a:r>
              <a:rPr lang="zh-CN" altLang="en-US" sz="25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三对角线性方程组</a:t>
            </a:r>
            <a:r>
              <a:rPr lang="zh-CN" altLang="en-US" sz="2500" dirty="0">
                <a:latin typeface="+mn-ea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3ABEB5-D100-9D75-6D63-72EC1956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08" y="1628800"/>
            <a:ext cx="3783384" cy="14300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B5CAC5-7C50-D09F-6925-EF27FDB9366A}"/>
              </a:ext>
            </a:extLst>
          </p:cNvPr>
          <p:cNvSpPr txBox="1"/>
          <p:nvPr/>
        </p:nvSpPr>
        <p:spPr>
          <a:xfrm>
            <a:off x="789023" y="3101347"/>
            <a:ext cx="4572000" cy="399661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</a:rPr>
              <a:t>利用三角分解法，令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zh-CN" altLang="en-US" sz="2400" dirty="0">
                <a:latin typeface="+mn-ea"/>
              </a:rPr>
              <a:t>，则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4386098-CC75-C02A-C0AC-EEFB5CD9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73" y="3429000"/>
            <a:ext cx="6716855" cy="14433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8B1BB58-0095-78E2-4E7D-947A71A0DD9D}"/>
              </a:ext>
            </a:extLst>
          </p:cNvPr>
          <p:cNvSpPr txBox="1"/>
          <p:nvPr/>
        </p:nvSpPr>
        <p:spPr>
          <a:xfrm>
            <a:off x="789022" y="4941168"/>
            <a:ext cx="6546158" cy="396647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</a:rPr>
              <a:t>利用矩阵乘法规则，可得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的计算公式</a:t>
            </a:r>
            <a:r>
              <a:rPr lang="zh-CN" altLang="en-US" sz="2400" dirty="0">
                <a:latin typeface="+mn-ea"/>
              </a:rPr>
              <a:t>：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F16104-EA0B-B6A3-32E1-7F4939B57817}"/>
              </a:ext>
            </a:extLst>
          </p:cNvPr>
          <p:cNvGrpSpPr/>
          <p:nvPr/>
        </p:nvGrpSpPr>
        <p:grpSpPr>
          <a:xfrm>
            <a:off x="653844" y="5360440"/>
            <a:ext cx="8454660" cy="1104900"/>
            <a:chOff x="653844" y="5360440"/>
            <a:chExt cx="8454660" cy="11049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8D7478C-DDE0-6B00-F142-C045244C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844" y="5360440"/>
              <a:ext cx="3873500" cy="11049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2A30090-E65E-181E-4084-8A357869773C}"/>
                </a:ext>
              </a:extLst>
            </p:cNvPr>
            <p:cNvSpPr txBox="1"/>
            <p:nvPr/>
          </p:nvSpPr>
          <p:spPr>
            <a:xfrm>
              <a:off x="4504572" y="5401356"/>
              <a:ext cx="4572000" cy="369332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zh-CN" altLang="en-US" sz="1800" dirty="0"/>
                <a:t>可见，对</a:t>
              </a:r>
              <a:r>
                <a:rPr lang="en-US" altLang="zh-CN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1800" dirty="0"/>
                <a:t>的</a:t>
              </a:r>
              <a:r>
                <a:rPr lang="zh-CN" altLang="en-US" dirty="0"/>
                <a:t>三角</a:t>
              </a:r>
              <a:r>
                <a:rPr lang="zh-CN" altLang="en-US" sz="1800" dirty="0"/>
                <a:t>分解只需求</a:t>
              </a:r>
              <a:r>
                <a:rPr lang="en-US" altLang="zh-CN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sz="1800" dirty="0"/>
                <a:t>且按 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96CCC6D-AD01-462A-0F7C-D85AE96127A9}"/>
                </a:ext>
              </a:extLst>
            </p:cNvPr>
            <p:cNvSpPr txBox="1"/>
            <p:nvPr/>
          </p:nvSpPr>
          <p:spPr>
            <a:xfrm>
              <a:off x="4536504" y="5993656"/>
              <a:ext cx="4572000" cy="369332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zh-CN" altLang="en-US" dirty="0"/>
                <a:t>的递推过程进行，形象地称为“</a:t>
              </a:r>
              <a:r>
                <a:rPr lang="zh-CN" altLang="en-US" dirty="0">
                  <a:solidFill>
                    <a:srgbClr val="0000FF"/>
                  </a:solidFill>
                </a:rPr>
                <a:t>追</a:t>
              </a:r>
              <a:r>
                <a:rPr lang="zh-CN" altLang="en-US" dirty="0"/>
                <a:t>”的过程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471B9A8-F078-ED08-B41B-894DDF86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4764" y="5730698"/>
              <a:ext cx="4191000" cy="304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5B5CFA-961A-FEAC-3A87-A81B9CB60AE7}"/>
              </a:ext>
            </a:extLst>
          </p:cNvPr>
          <p:cNvSpPr txBox="1"/>
          <p:nvPr/>
        </p:nvSpPr>
        <p:spPr>
          <a:xfrm>
            <a:off x="323528" y="883507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由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=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将原方程分解为两个方程 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Ly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Ux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31BD-6EBD-2410-D01A-E1D948ACC368}"/>
              </a:ext>
            </a:extLst>
          </p:cNvPr>
          <p:cNvSpPr txBox="1"/>
          <p:nvPr/>
        </p:nvSpPr>
        <p:spPr>
          <a:xfrm>
            <a:off x="1452163" y="324574"/>
            <a:ext cx="6239674" cy="58477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§3.3.3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解三对角方程组的“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追赶法”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6545FE-55D5-00D6-7DA4-8F97FF58FAFE}"/>
              </a:ext>
            </a:extLst>
          </p:cNvPr>
          <p:cNvSpPr txBox="1"/>
          <p:nvPr/>
        </p:nvSpPr>
        <p:spPr>
          <a:xfrm>
            <a:off x="107504" y="4152419"/>
            <a:ext cx="7131473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形象地称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的回代求解过程为“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赶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”的过程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D23D03-4B46-9313-8F46-F5B0001713C3}"/>
              </a:ext>
            </a:extLst>
          </p:cNvPr>
          <p:cNvSpPr txBox="1"/>
          <p:nvPr/>
        </p:nvSpPr>
        <p:spPr>
          <a:xfrm>
            <a:off x="251520" y="4618294"/>
            <a:ext cx="8424937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由以上三个公式求解三对角方程组的方法称为“</a:t>
            </a:r>
            <a:r>
              <a:rPr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追赶法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2D18CE-EBFA-1A8F-2E27-A8C41EC18043}"/>
              </a:ext>
            </a:extLst>
          </p:cNvPr>
          <p:cNvGrpSpPr/>
          <p:nvPr/>
        </p:nvGrpSpPr>
        <p:grpSpPr>
          <a:xfrm>
            <a:off x="323528" y="1390425"/>
            <a:ext cx="6588346" cy="1341376"/>
            <a:chOff x="323528" y="1390425"/>
            <a:chExt cx="6588346" cy="134137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AD9CA7-FC00-254E-BA7D-220601DA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293" y="1918434"/>
              <a:ext cx="4245821" cy="81273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8274533-7DFD-5C4F-9648-BDFA66E3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74" y="1837478"/>
              <a:ext cx="165100" cy="1016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4099F0-5C1B-0941-8F35-7C010FC1791A}"/>
                </a:ext>
              </a:extLst>
            </p:cNvPr>
            <p:cNvSpPr txBox="1"/>
            <p:nvPr/>
          </p:nvSpPr>
          <p:spPr>
            <a:xfrm>
              <a:off x="323528" y="1390425"/>
              <a:ext cx="2892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求解</a:t>
              </a:r>
              <a:r>
                <a:rPr lang="en-US" altLang="zh-CN" sz="24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Ly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sz="24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zh-CN" altLang="en-US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得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C22E3B4-CC22-64B8-D5E7-52D4F37E9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706" y="1438637"/>
              <a:ext cx="1512168" cy="129316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D098B94-E767-D9AF-48E1-B35062394D6D}"/>
              </a:ext>
            </a:extLst>
          </p:cNvPr>
          <p:cNvGrpSpPr/>
          <p:nvPr/>
        </p:nvGrpSpPr>
        <p:grpSpPr>
          <a:xfrm>
            <a:off x="323528" y="2731929"/>
            <a:ext cx="8165179" cy="1430286"/>
            <a:chOff x="323528" y="2731929"/>
            <a:chExt cx="8165179" cy="143028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9CD53B-21B5-C85C-3495-AB81B33678AA}"/>
                </a:ext>
              </a:extLst>
            </p:cNvPr>
            <p:cNvSpPr txBox="1"/>
            <p:nvPr/>
          </p:nvSpPr>
          <p:spPr>
            <a:xfrm>
              <a:off x="323528" y="2731929"/>
              <a:ext cx="5347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再求解</a:t>
              </a:r>
              <a:r>
                <a:rPr lang="en-US" altLang="zh-CN" sz="2400" i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Ux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 </a:t>
              </a:r>
              <a:r>
                <a:rPr lang="en-US" altLang="zh-CN" sz="24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lang="zh-CN" altLang="en-US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得三对角方程组的解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9E7AAB4-D581-8E86-D1EE-5BA11057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8608" y="2809587"/>
              <a:ext cx="2110099" cy="135262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B540867-1CE1-18F3-E358-4E246F17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199" y="3269591"/>
              <a:ext cx="5588000" cy="86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A591372-A192-966B-9F3B-3A2B66C94D95}"/>
              </a:ext>
            </a:extLst>
          </p:cNvPr>
          <p:cNvSpPr txBox="1"/>
          <p:nvPr/>
        </p:nvSpPr>
        <p:spPr>
          <a:xfrm>
            <a:off x="3347864" y="476672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0" dirty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en-US" altLang="zh-CN" sz="4000" b="0" dirty="0">
                <a:solidFill>
                  <a:srgbClr val="FF0000"/>
                </a:solidFill>
                <a:latin typeface="+mn-ea"/>
                <a:ea typeface="+mn-ea"/>
              </a:rPr>
              <a:t> 3.2</a:t>
            </a:r>
            <a:endParaRPr lang="zh-CN" altLang="en-US" sz="40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DBE5C29-E7F0-A911-7A1C-0DF0AE86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95" y="1859742"/>
            <a:ext cx="3509009" cy="146463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4312FAA-82CE-E686-42E1-B7ABEDCC8405}"/>
              </a:ext>
            </a:extLst>
          </p:cNvPr>
          <p:cNvSpPr txBox="1"/>
          <p:nvPr/>
        </p:nvSpPr>
        <p:spPr>
          <a:xfrm>
            <a:off x="107504" y="1211670"/>
            <a:ext cx="905889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(1)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用“追赶法”解三对角线性方程组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</a:rPr>
              <a:t>结果用分数表示，不用化成小数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</a:rPr>
              <a:t>)</a:t>
            </a:r>
            <a:endParaRPr kumimoji="1" lang="zh-CN" altLang="en-US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255093A-9526-7F8F-A110-B745584A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99" y="3443918"/>
            <a:ext cx="6680200" cy="1422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900AC8F-C7E6-B954-0656-FF5ABB44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866318"/>
            <a:ext cx="2565400" cy="1498600"/>
          </a:xfrm>
          <a:prstGeom prst="rect">
            <a:avLst/>
          </a:prstGeom>
        </p:spPr>
      </p:pic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D497B27-FB62-63E3-28C0-CFAF68A1ED99}"/>
              </a:ext>
            </a:extLst>
          </p:cNvPr>
          <p:cNvCxnSpPr/>
          <p:nvPr/>
        </p:nvCxnSpPr>
        <p:spPr>
          <a:xfrm>
            <a:off x="4211960" y="5100102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9271229-D8C4-1F2C-720C-C573DED7A932}"/>
              </a:ext>
            </a:extLst>
          </p:cNvPr>
          <p:cNvCxnSpPr>
            <a:cxnSpLocks/>
          </p:cNvCxnSpPr>
          <p:nvPr/>
        </p:nvCxnSpPr>
        <p:spPr>
          <a:xfrm>
            <a:off x="4211960" y="5460142"/>
            <a:ext cx="2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D32ECC4-ACAE-CA2E-754D-456A031F7347}"/>
              </a:ext>
            </a:extLst>
          </p:cNvPr>
          <p:cNvCxnSpPr/>
          <p:nvPr/>
        </p:nvCxnSpPr>
        <p:spPr>
          <a:xfrm>
            <a:off x="3995936" y="4956086"/>
            <a:ext cx="1800200" cy="14088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252A8DA-042A-7FAC-F958-D4A829F31482}"/>
              </a:ext>
            </a:extLst>
          </p:cNvPr>
          <p:cNvCxnSpPr/>
          <p:nvPr/>
        </p:nvCxnSpPr>
        <p:spPr>
          <a:xfrm>
            <a:off x="4644008" y="5460142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EBF9BE3-0184-3B1F-D93D-5387C069A91E}"/>
              </a:ext>
            </a:extLst>
          </p:cNvPr>
          <p:cNvCxnSpPr>
            <a:cxnSpLocks/>
          </p:cNvCxnSpPr>
          <p:nvPr/>
        </p:nvCxnSpPr>
        <p:spPr>
          <a:xfrm>
            <a:off x="4707632" y="5820182"/>
            <a:ext cx="2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0A30D61-9D36-3095-3701-7AD4ADBA4FBA}"/>
              </a:ext>
            </a:extLst>
          </p:cNvPr>
          <p:cNvCxnSpPr/>
          <p:nvPr/>
        </p:nvCxnSpPr>
        <p:spPr>
          <a:xfrm>
            <a:off x="5148064" y="5820182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24A0698-EB92-21D6-DE14-DD777F4DA589}"/>
              </a:ext>
            </a:extLst>
          </p:cNvPr>
          <p:cNvCxnSpPr>
            <a:cxnSpLocks/>
          </p:cNvCxnSpPr>
          <p:nvPr/>
        </p:nvCxnSpPr>
        <p:spPr>
          <a:xfrm>
            <a:off x="5211688" y="6180222"/>
            <a:ext cx="2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87992B4-A8AC-9B5F-1534-D504A03381E8}"/>
              </a:ext>
            </a:extLst>
          </p:cNvPr>
          <p:cNvSpPr txBox="1"/>
          <p:nvPr/>
        </p:nvSpPr>
        <p:spPr>
          <a:xfrm>
            <a:off x="5985272" y="5323230"/>
            <a:ext cx="1439818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rgbClr val="FF0000"/>
                </a:solidFill>
                <a:latin typeface="+mn-ea"/>
              </a:rPr>
              <a:t>“追”</a:t>
            </a:r>
            <a:endParaRPr kumimoji="1" lang="zh-CN" altLang="en-US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8E0D26-6D2A-A81D-569C-0431BBFB5013}"/>
              </a:ext>
            </a:extLst>
          </p:cNvPr>
          <p:cNvSpPr txBox="1"/>
          <p:nvPr/>
        </p:nvSpPr>
        <p:spPr>
          <a:xfrm>
            <a:off x="0" y="3324372"/>
            <a:ext cx="1198953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提示：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50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A591372-A192-966B-9F3B-3A2B66C94D95}"/>
              </a:ext>
            </a:extLst>
          </p:cNvPr>
          <p:cNvSpPr txBox="1"/>
          <p:nvPr/>
        </p:nvSpPr>
        <p:spPr>
          <a:xfrm>
            <a:off x="3347864" y="476672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0" dirty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en-US" altLang="zh-CN" sz="4000" b="0" dirty="0">
                <a:solidFill>
                  <a:srgbClr val="FF0000"/>
                </a:solidFill>
                <a:latin typeface="+mn-ea"/>
                <a:ea typeface="+mn-ea"/>
              </a:rPr>
              <a:t> 3.2</a:t>
            </a:r>
            <a:endParaRPr lang="zh-CN" altLang="en-US" sz="40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4312FAA-82CE-E686-42E1-B7ABEDCC8405}"/>
              </a:ext>
            </a:extLst>
          </p:cNvPr>
          <p:cNvSpPr txBox="1"/>
          <p:nvPr/>
        </p:nvSpPr>
        <p:spPr>
          <a:xfrm>
            <a:off x="107504" y="1211670"/>
            <a:ext cx="52770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(2)</a:t>
            </a:r>
            <a:endParaRPr kumimoji="1" lang="zh-CN" altLang="en-US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9EEB79-9831-DB0E-E7E4-A384F978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296144"/>
            <a:ext cx="5478625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7C2460-4F2D-4F31-BA9E-FFECFDFC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28657"/>
            <a:ext cx="2592913" cy="1921651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67C8B4B-F73D-4B59-A8D9-DA401521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2" y="5285400"/>
            <a:ext cx="8964488" cy="10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hlink"/>
              </a:buClr>
              <a:buFont typeface="Wingdings" panose="05000000000000000000" pitchFamily="2" charset="2"/>
              <a:buChar char="q"/>
            </a:pPr>
            <a:r>
              <a:rPr lang="zh-CN" altLang="en-US" sz="2600" dirty="0">
                <a:solidFill>
                  <a:srgbClr val="0000CC"/>
                </a:solidFill>
                <a:ea typeface="楷体_GB2312" pitchFamily="49" charset="-122"/>
              </a:rPr>
              <a:t> </a:t>
            </a:r>
            <a:r>
              <a:rPr lang="zh-CN" altLang="en-US" sz="2600" dirty="0">
                <a:solidFill>
                  <a:srgbClr val="C00000"/>
                </a:solidFill>
                <a:highlight>
                  <a:srgbClr val="FFFF00"/>
                </a:highlight>
              </a:rPr>
              <a:t>快速、高效地</a:t>
            </a:r>
            <a:r>
              <a:rPr lang="zh-CN" altLang="en-US" sz="2600" dirty="0">
                <a:solidFill>
                  <a:srgbClr val="0000CC"/>
                </a:solidFill>
              </a:rPr>
              <a:t>数值求解线性方程组是数值线性代数研究中的</a:t>
            </a:r>
            <a:r>
              <a:rPr lang="zh-CN" altLang="en-US" sz="2600" dirty="0">
                <a:solidFill>
                  <a:srgbClr val="006600"/>
                </a:solidFill>
              </a:rPr>
              <a:t>核心问题</a:t>
            </a:r>
            <a:r>
              <a:rPr lang="zh-CN" altLang="en-US" sz="2600" dirty="0">
                <a:solidFill>
                  <a:srgbClr val="0000CC"/>
                </a:solidFill>
              </a:rPr>
              <a:t>，也是目前科学计算中的</a:t>
            </a:r>
            <a:r>
              <a:rPr lang="zh-CN" altLang="en-US" sz="2600" dirty="0">
                <a:solidFill>
                  <a:srgbClr val="006600"/>
                </a:solidFill>
              </a:rPr>
              <a:t>重大研究课题之一</a:t>
            </a:r>
            <a:r>
              <a:rPr lang="zh-CN" altLang="en-US" sz="2600" dirty="0">
                <a:solidFill>
                  <a:srgbClr val="0000CC"/>
                </a:solidFill>
              </a:rPr>
              <a:t>。</a:t>
            </a:r>
          </a:p>
        </p:txBody>
      </p:sp>
      <p:sp>
        <p:nvSpPr>
          <p:cNvPr id="6" name="Rectangle 122">
            <a:extLst>
              <a:ext uri="{FF2B5EF4-FFF2-40B4-BE49-F238E27FC236}">
                <a16:creationId xmlns:a16="http://schemas.microsoft.com/office/drawing/2014/main" id="{AB52D126-FEAF-4A26-9695-6F7D357CE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68" y="532700"/>
            <a:ext cx="8597160" cy="184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计算一个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阶行列式需要做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!)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次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乘法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运用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Cramer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法则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求解</a:t>
            </a:r>
            <a:r>
              <a:rPr lang="zh-CN" altLang="pt-BR" sz="2400" b="0" dirty="0">
                <a:solidFill>
                  <a:schemeClr val="tx1"/>
                </a:solidFill>
                <a:latin typeface="+mn-ea"/>
                <a:ea typeface="+mn-ea"/>
              </a:rPr>
              <a:t>上述方程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所需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乘除法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的运算量大约为</a:t>
            </a:r>
            <a:endParaRPr lang="en-US" altLang="zh-CN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pt-BR" altLang="zh-CN" sz="3200" dirty="0">
                <a:solidFill>
                  <a:srgbClr val="FF0000"/>
                </a:solidFill>
              </a:rPr>
              <a:t>             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pt-BR" altLang="zh-CN" sz="3200" i="1" dirty="0">
                <a:solidFill>
                  <a:srgbClr val="FF0000"/>
                </a:solidFill>
              </a:rPr>
              <a:t>N</a:t>
            </a:r>
            <a:r>
              <a:rPr lang="zh-CN" altLang="en-US" sz="3200" i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pt-BR" altLang="zh-CN" sz="3200" dirty="0">
                <a:solidFill>
                  <a:srgbClr val="FF0000"/>
                </a:solidFill>
                <a:cs typeface="Arial" panose="020B0604020202020204" pitchFamily="34" charset="0"/>
              </a:rPr>
              <a:t>=</a:t>
            </a:r>
            <a:r>
              <a:rPr lang="zh-CN" altLang="en-US" sz="32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pt-BR" altLang="zh-CN" sz="3200" dirty="0">
                <a:solidFill>
                  <a:srgbClr val="FF0000"/>
                </a:solidFill>
              </a:rPr>
              <a:t>(</a:t>
            </a:r>
            <a:r>
              <a:rPr lang="pt-BR" altLang="zh-CN" sz="3200" i="1" dirty="0">
                <a:solidFill>
                  <a:srgbClr val="FF0000"/>
                </a:solidFill>
              </a:rPr>
              <a:t>n</a:t>
            </a:r>
            <a:r>
              <a:rPr lang="pt-BR" altLang="zh-CN" sz="3200" dirty="0">
                <a:solidFill>
                  <a:srgbClr val="FF0000"/>
                </a:solidFill>
              </a:rPr>
              <a:t>+1)×(</a:t>
            </a:r>
            <a:r>
              <a:rPr lang="pt-BR" altLang="zh-CN" sz="3200" i="1" dirty="0">
                <a:solidFill>
                  <a:srgbClr val="FF0000"/>
                </a:solidFill>
              </a:rPr>
              <a:t>n</a:t>
            </a:r>
            <a:r>
              <a:rPr lang="pt-BR" altLang="zh-CN" sz="3200" dirty="0">
                <a:solidFill>
                  <a:srgbClr val="FF0000"/>
                </a:solidFill>
              </a:rPr>
              <a:t>-1)(</a:t>
            </a:r>
            <a:r>
              <a:rPr lang="pt-BR" altLang="zh-CN" sz="3200" i="1" dirty="0">
                <a:solidFill>
                  <a:srgbClr val="FF0000"/>
                </a:solidFill>
              </a:rPr>
              <a:t>n</a:t>
            </a:r>
            <a:r>
              <a:rPr lang="pt-BR" altLang="zh-CN" sz="3200" dirty="0">
                <a:solidFill>
                  <a:srgbClr val="FF0000"/>
                </a:solidFill>
              </a:rPr>
              <a:t>!)+</a:t>
            </a:r>
            <a:r>
              <a:rPr lang="pt-BR" altLang="zh-CN" sz="3200" i="1" dirty="0">
                <a:solidFill>
                  <a:srgbClr val="FF0000"/>
                </a:solidFill>
              </a:rPr>
              <a:t>n</a:t>
            </a:r>
            <a:endParaRPr lang="en-US" altLang="zh-CN" sz="32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35F9D4-AE15-49E2-81E4-D82564E9B015}"/>
              </a:ext>
            </a:extLst>
          </p:cNvPr>
          <p:cNvSpPr txBox="1"/>
          <p:nvPr/>
        </p:nvSpPr>
        <p:spPr>
          <a:xfrm>
            <a:off x="225676" y="2345130"/>
            <a:ext cx="8597160" cy="289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因此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当线性方程组的阶数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较高时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计算量太大，现实上不可行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+mn-ea"/>
              </a:rPr>
              <a:t>例如</a:t>
            </a:r>
            <a:r>
              <a:rPr lang="en-US" altLang="zh-CN" sz="2400" b="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+mn-ea"/>
              </a:rPr>
              <a:t>=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9.7×1020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</a:rPr>
              <a:t>，采用每秒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</a:rPr>
              <a:t>十亿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</a:rPr>
              <a:t>次运算的个人计算机，按每天工作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</a:rPr>
              <a:t>小时，大约需要</a:t>
            </a:r>
            <a:r>
              <a:rPr lang="en-US" altLang="zh-CN" sz="24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CN" altLang="en-US" sz="24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万年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！！！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</a:rPr>
              <a:t>因此，需要采用实用的数值计算方法来提高求解速度。</a:t>
            </a:r>
            <a:endParaRPr lang="en-US" altLang="zh-CN" sz="24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84E316B-5D51-47AB-8BD6-0CA4FDC6B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886" y="111753"/>
            <a:ext cx="20982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l" eaLnBrk="1" fontAlgn="b" hangingPunct="1"/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§3.1 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18284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C6980A-AA6D-4D1C-A484-20A31BD4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79"/>
            <a:ext cx="7344816" cy="24337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18F6F3-F982-496A-A370-D35EEC1B9FAE}"/>
              </a:ext>
            </a:extLst>
          </p:cNvPr>
          <p:cNvSpPr txBox="1"/>
          <p:nvPr/>
        </p:nvSpPr>
        <p:spPr>
          <a:xfrm>
            <a:off x="35104" y="116632"/>
            <a:ext cx="799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然而，并不是所有的非奇异矩阵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能</a:t>
            </a:r>
            <a:r>
              <a:rPr lang="zh-CN" altLang="en-US" sz="2400" b="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直接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进行三角分解。</a:t>
            </a:r>
            <a:endParaRPr lang="zh-CN" altLang="en-US" sz="2400" b="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EB1EC1-C6F8-46E9-B322-190E97649ED7}"/>
              </a:ext>
            </a:extLst>
          </p:cNvPr>
          <p:cNvSpPr txBox="1"/>
          <p:nvPr/>
        </p:nvSpPr>
        <p:spPr>
          <a:xfrm>
            <a:off x="119003" y="3004775"/>
            <a:ext cx="890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上式中右边的矩阵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和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U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相乘与对应的矩阵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A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的元素进行比较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6034B1-014D-4570-9FE2-1C156CAE3F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5024"/>
            <a:ext cx="6264696" cy="28890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ADA78A-C074-BF02-A191-A2980E83F502}"/>
              </a:ext>
            </a:extLst>
          </p:cNvPr>
          <p:cNvSpPr txBox="1"/>
          <p:nvPr/>
        </p:nvSpPr>
        <p:spPr>
          <a:xfrm>
            <a:off x="0" y="560849"/>
            <a:ext cx="1097632" cy="461665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例</a:t>
            </a:r>
            <a:r>
              <a:rPr lang="en-US" altLang="zh-CN" sz="2400" b="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3.4</a:t>
            </a:r>
            <a:endParaRPr lang="zh-CN" altLang="en-US" sz="24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4C2917A-C495-37E5-AF2B-2AED82A99112}"/>
              </a:ext>
            </a:extLst>
          </p:cNvPr>
          <p:cNvCxnSpPr>
            <a:cxnSpLocks/>
          </p:cNvCxnSpPr>
          <p:nvPr/>
        </p:nvCxnSpPr>
        <p:spPr>
          <a:xfrm>
            <a:off x="5220072" y="4869160"/>
            <a:ext cx="11521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3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DA6AD8-D75D-4ED1-843F-E9FE3C6C37E8}"/>
              </a:ext>
            </a:extLst>
          </p:cNvPr>
          <p:cNvSpPr txBox="1"/>
          <p:nvPr/>
        </p:nvSpPr>
        <p:spPr>
          <a:xfrm>
            <a:off x="0" y="167130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引入如下置换矩阵的概念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D3324E-5839-4967-958F-AA00515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8" y="1060716"/>
            <a:ext cx="8920792" cy="512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7F507B-612F-43D6-B015-BF5BABEC9607}"/>
              </a:ext>
            </a:extLst>
          </p:cNvPr>
          <p:cNvSpPr txBox="1"/>
          <p:nvPr/>
        </p:nvSpPr>
        <p:spPr>
          <a:xfrm>
            <a:off x="107504" y="65030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定义 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3.2 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F512CA-6003-42DB-A366-46FEED69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41158"/>
            <a:ext cx="2924175" cy="485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331BB7-3627-4BCD-B294-DDE9FF814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79" y="2027445"/>
            <a:ext cx="2686050" cy="828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F30D33-63DF-4C1B-821A-8B69B2565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7" y="3053190"/>
            <a:ext cx="4382953" cy="16842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FD2949-C28F-4CA0-9BBF-44EA93914444}"/>
              </a:ext>
            </a:extLst>
          </p:cNvPr>
          <p:cNvSpPr txBox="1"/>
          <p:nvPr/>
        </p:nvSpPr>
        <p:spPr>
          <a:xfrm>
            <a:off x="98416" y="493449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定理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3.3 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CAD253-57C9-44E4-A031-E40A5F8EB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94" y="4906266"/>
            <a:ext cx="6130956" cy="4724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F044AF-19A2-44BD-AE83-754BF5BA0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9" y="5449920"/>
            <a:ext cx="7105650" cy="12287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9FF03A-8384-490E-8D28-52AFDF246E4C}"/>
              </a:ext>
            </a:extLst>
          </p:cNvPr>
          <p:cNvSpPr txBox="1"/>
          <p:nvPr/>
        </p:nvSpPr>
        <p:spPr>
          <a:xfrm>
            <a:off x="107504" y="540689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定理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3.4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CAF99E-9584-C04C-A0A4-A5624899A59C}"/>
              </a:ext>
            </a:extLst>
          </p:cNvPr>
          <p:cNvSpPr txBox="1"/>
          <p:nvPr/>
        </p:nvSpPr>
        <p:spPr>
          <a:xfrm>
            <a:off x="4656884" y="3681138"/>
            <a:ext cx="427713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20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对换操作 （参见同济线代教材</a:t>
            </a:r>
            <a:r>
              <a:rPr kumimoji="1" lang="en-US" altLang="zh-CN" sz="20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P61</a:t>
            </a:r>
            <a:r>
              <a:rPr kumimoji="1" lang="zh-CN" altLang="en-US" sz="20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63990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4F4A35-A895-4A83-AD81-EEF2FCECEA83}"/>
              </a:ext>
            </a:extLst>
          </p:cNvPr>
          <p:cNvSpPr txBox="1"/>
          <p:nvPr/>
        </p:nvSpPr>
        <p:spPr>
          <a:xfrm>
            <a:off x="125760" y="260648"/>
            <a:ext cx="889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如果将例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3.4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中的第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行和第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行进行交换，则得到的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PA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有一个三角分解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此时，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P=               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计算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PA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的乘积可得</a:t>
            </a:r>
          </a:p>
          <a:p>
            <a:pPr algn="l"/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83B15E-BB09-4CD9-8DC3-1B8B833B0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764704"/>
            <a:ext cx="1133475" cy="971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83CE22-E225-4524-8E6C-D468B7F98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30308"/>
            <a:ext cx="5486400" cy="1066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0133E8-C321-40F8-AA0B-C01C36AF0B9D}"/>
              </a:ext>
            </a:extLst>
          </p:cNvPr>
          <p:cNvSpPr txBox="1"/>
          <p:nvPr/>
        </p:nvSpPr>
        <p:spPr>
          <a:xfrm>
            <a:off x="125760" y="3075081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对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PA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进行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LU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分解，可得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7163B7-DF3F-4BA3-B42A-A249BDD8B3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7" y="3624320"/>
            <a:ext cx="4908440" cy="1055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645397-7102-DF46-B4C2-492D08F13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4941168"/>
            <a:ext cx="5338822" cy="1361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43C7F7-3407-60ED-736A-4FAF27A9E458}"/>
                  </a:ext>
                </a:extLst>
              </p:cNvPr>
              <p:cNvSpPr txBox="1"/>
              <p:nvPr/>
            </p:nvSpPr>
            <p:spPr>
              <a:xfrm>
                <a:off x="7308304" y="5095159"/>
                <a:ext cx="1423082" cy="10534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800" i="1" smtClean="0">
                              <a:solidFill>
                                <a:srgbClr val="090A0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800" i="1" smtClean="0">
                                  <a:solidFill>
                                    <a:srgbClr val="090A0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zh-CN" sz="2800" i="1" dirty="0">
                                  <a:solidFill>
                                    <a:srgbClr val="090A0B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Ly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>
                                  <a:solidFill>
                                    <a:srgbClr val="090A0B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i="1" dirty="0" smtClean="0">
                                  <a:solidFill>
                                    <a:srgbClr val="C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zh-CN" sz="2800" i="1" dirty="0">
                                  <a:solidFill>
                                    <a:srgbClr val="090A0B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Ux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>
                                  <a:solidFill>
                                    <a:srgbClr val="090A0B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>
                                  <a:solidFill>
                                    <a:srgbClr val="090A0B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2800" dirty="0">
                                  <a:solidFill>
                                    <a:srgbClr val="090A0B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4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43C7F7-3407-60ED-736A-4FAF27A9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5095159"/>
                <a:ext cx="1423082" cy="1053494"/>
              </a:xfrm>
              <a:prstGeom prst="rect">
                <a:avLst/>
              </a:prstGeom>
              <a:blipFill>
                <a:blip r:embed="rId7"/>
                <a:stretch>
                  <a:fillRect l="-115929" t="-201190" r="-37168" b="-29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4C1615A5-180B-AD16-E5B7-0D4F9A9118EF}"/>
              </a:ext>
            </a:extLst>
          </p:cNvPr>
          <p:cNvSpPr/>
          <p:nvPr/>
        </p:nvSpPr>
        <p:spPr bwMode="auto">
          <a:xfrm>
            <a:off x="6732240" y="5458274"/>
            <a:ext cx="690376" cy="346990"/>
          </a:xfrm>
          <a:prstGeom prst="rightArrow">
            <a:avLst/>
          </a:prstGeom>
          <a:noFill/>
          <a:ln w="12700">
            <a:solidFill>
              <a:srgbClr val="009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140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516B63-58D6-4D6C-A643-9B9856B967FA}"/>
              </a:ext>
            </a:extLst>
          </p:cNvPr>
          <p:cNvSpPr txBox="1"/>
          <p:nvPr/>
        </p:nvSpPr>
        <p:spPr>
          <a:xfrm>
            <a:off x="179512" y="11663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FD62CA-CE4B-4D66-B6D8-893B0D14250C}"/>
              </a:ext>
            </a:extLst>
          </p:cNvPr>
          <p:cNvSpPr txBox="1"/>
          <p:nvPr/>
        </p:nvSpPr>
        <p:spPr>
          <a:xfrm>
            <a:off x="179512" y="63758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Matlab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命令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[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,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U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,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P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]=</a:t>
            </a:r>
            <a:r>
              <a:rPr lang="en-US" altLang="zh-CN" sz="2400" b="0" dirty="0" err="1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lu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可得到下三角矩阵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，上三角矩阵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U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和上述定理中的置换矩阵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P</a:t>
            </a:r>
            <a:endParaRPr lang="zh-CN" altLang="en-US" sz="2400" b="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B1DE61-99A3-4FCA-9798-67DBC72A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36576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4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DB7FC1-D8D3-4842-A5EE-258B5B660AD5}"/>
              </a:ext>
            </a:extLst>
          </p:cNvPr>
          <p:cNvSpPr txBox="1"/>
          <p:nvPr/>
        </p:nvSpPr>
        <p:spPr>
          <a:xfrm>
            <a:off x="0" y="1636"/>
            <a:ext cx="5446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源程序：</a:t>
            </a:r>
            <a:r>
              <a:rPr lang="en-US" altLang="zh-CN" sz="2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lufact.m</a:t>
            </a:r>
            <a:endParaRPr lang="zh-CN" altLang="en-US" sz="28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602073-3ADB-4B65-AC08-71B7FFC02805}"/>
              </a:ext>
            </a:extLst>
          </p:cNvPr>
          <p:cNvSpPr txBox="1"/>
          <p:nvPr/>
        </p:nvSpPr>
        <p:spPr>
          <a:xfrm>
            <a:off x="484592" y="518756"/>
            <a:ext cx="370189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X = 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lufact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(A,B)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A is an N x N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B is an N x 1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X is an N x 1 matrix %containing the solution to AX = B.</a:t>
            </a: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[N, N] = size(A);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zeros(N, 1);   Y = zeros(N, 1);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zeros(1, N);  R = 1: N;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 = 1:N-1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%Find the pivot row for column p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[max1, </a:t>
            </a:r>
            <a:r>
              <a:rPr lang="pt-BR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]=max(abs(A(</a:t>
            </a:r>
            <a:r>
              <a:rPr lang="pt-BR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p:N</a:t>
            </a:r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%Interchange row p and j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C=A(p,:);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A(p,:)=A(j+p-1,:);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A(j+p-1,:)=C;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d=R(p);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R(p)=R(j+p-1);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R(j+p-1)=d;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A(p, p)==0</a:t>
            </a: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'A is singular.  No unique solution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break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E87703-4418-43EB-92DD-0F52C1176FE8}"/>
              </a:ext>
            </a:extLst>
          </p:cNvPr>
          <p:cNvSpPr txBox="1"/>
          <p:nvPr/>
        </p:nvSpPr>
        <p:spPr>
          <a:xfrm>
            <a:off x="4549227" y="518756"/>
            <a:ext cx="4450640" cy="597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%Calculate multiplier and place in %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subdiagonal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portion of A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for k=p+1:N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=A(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k,p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)/A(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p,p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k,p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A(k,p+1:N)=A(k,p+1:N)-mult*A(p,p+1:N);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%Solve for Y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Y(1) = B(R(1));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k=2:N</a:t>
            </a:r>
          </a:p>
          <a:p>
            <a:pPr algn="l"/>
            <a:r>
              <a:rPr lang="es-E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Y(k)= B(R(k))-A(k,1:k-1)*Y(1:k-1);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%Solve for X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X(N)=Y(N)/A(N,N);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k=N-1:-1:1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X(k)=(Y(k)-A(k,k+1:N)*X(k+1:N))/A(k,k);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FB1B9C2-0A7A-7FAD-CEB7-9733CC55E893}"/>
              </a:ext>
            </a:extLst>
          </p:cNvPr>
          <p:cNvCxnSpPr/>
          <p:nvPr/>
        </p:nvCxnSpPr>
        <p:spPr>
          <a:xfrm>
            <a:off x="4355976" y="263246"/>
            <a:ext cx="0" cy="62281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11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653C41-0637-4B2B-AD74-71AEAA51D636}"/>
              </a:ext>
            </a:extLst>
          </p:cNvPr>
          <p:cNvSpPr txBox="1"/>
          <p:nvPr/>
        </p:nvSpPr>
        <p:spPr>
          <a:xfrm>
            <a:off x="3491880" y="82179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0" dirty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en-US" altLang="zh-CN" sz="4000" b="0" dirty="0">
                <a:solidFill>
                  <a:srgbClr val="FF0000"/>
                </a:solidFill>
                <a:latin typeface="+mn-ea"/>
                <a:ea typeface="+mn-ea"/>
              </a:rPr>
              <a:t>3.3</a:t>
            </a:r>
            <a:endParaRPr lang="zh-CN" altLang="en-US" sz="40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5D16D8-9DE9-47F0-9904-A884FA9E0A6F}"/>
              </a:ext>
            </a:extLst>
          </p:cNvPr>
          <p:cNvSpPr txBox="1"/>
          <p:nvPr/>
        </p:nvSpPr>
        <p:spPr>
          <a:xfrm>
            <a:off x="251520" y="1824689"/>
            <a:ext cx="5940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dirty="0">
                <a:solidFill>
                  <a:schemeClr val="tx1"/>
                </a:solidFill>
                <a:latin typeface="+mn-ea"/>
                <a:ea typeface="+mn-ea"/>
              </a:rPr>
              <a:t>用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分解法</a:t>
            </a:r>
            <a:r>
              <a:rPr lang="zh-CN" altLang="zh-CN" sz="2800" dirty="0">
                <a:solidFill>
                  <a:schemeClr val="tx1"/>
                </a:solidFill>
                <a:latin typeface="+mn-ea"/>
                <a:ea typeface="+mn-ea"/>
              </a:rPr>
              <a:t>求解下列方程组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6F97E5-6765-4B19-AC97-77F92DECDFA3}"/>
                  </a:ext>
                </a:extLst>
              </p:cNvPr>
              <p:cNvSpPr txBox="1"/>
              <p:nvPr/>
            </p:nvSpPr>
            <p:spPr>
              <a:xfrm>
                <a:off x="2195736" y="2642918"/>
                <a:ext cx="4212477" cy="1572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altLang="zh-CN" sz="32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=23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3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6F97E5-6765-4B19-AC97-77F92DEC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642918"/>
                <a:ext cx="4212477" cy="1572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198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0" name="Rectangle 132">
            <a:extLst>
              <a:ext uri="{FF2B5EF4-FFF2-40B4-BE49-F238E27FC236}">
                <a16:creationId xmlns:a16="http://schemas.microsoft.com/office/drawing/2014/main" id="{ED796B0B-3E69-4954-A69F-AAB137936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72" y="4365104"/>
            <a:ext cx="8766557" cy="1737376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是一种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逐次逼近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的方法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直接法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比较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程序简单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存储量小的优点</a:t>
            </a:r>
            <a:endParaRPr lang="en-US" altLang="zh-CN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特别适用于求解系数矩阵为大型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稀疏矩阵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的方程组</a:t>
            </a:r>
            <a:endParaRPr lang="zh-CN" altLang="en-US" sz="2800" dirty="0"/>
          </a:p>
        </p:txBody>
      </p:sp>
      <p:grpSp>
        <p:nvGrpSpPr>
          <p:cNvPr id="32902" name="Group 134">
            <a:extLst>
              <a:ext uri="{FF2B5EF4-FFF2-40B4-BE49-F238E27FC236}">
                <a16:creationId xmlns:a16="http://schemas.microsoft.com/office/drawing/2014/main" id="{19EAF0A3-BB89-4474-8582-62E395BE798C}"/>
              </a:ext>
            </a:extLst>
          </p:cNvPr>
          <p:cNvGrpSpPr>
            <a:grpSpLocks/>
          </p:cNvGrpSpPr>
          <p:nvPr/>
        </p:nvGrpSpPr>
        <p:grpSpPr bwMode="auto">
          <a:xfrm>
            <a:off x="-31844" y="1973822"/>
            <a:ext cx="1132999" cy="719292"/>
            <a:chOff x="252" y="1960"/>
            <a:chExt cx="521" cy="645"/>
          </a:xfrm>
        </p:grpSpPr>
        <p:pic>
          <p:nvPicPr>
            <p:cNvPr id="32903" name="Picture 135" descr="LIGHT">
              <a:extLst>
                <a:ext uri="{FF2B5EF4-FFF2-40B4-BE49-F238E27FC236}">
                  <a16:creationId xmlns:a16="http://schemas.microsoft.com/office/drawing/2014/main" id="{43681B0F-AF72-45DC-96D9-C962F03CA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968"/>
              <a:ext cx="257" cy="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904" name="Text Box 136">
              <a:extLst>
                <a:ext uri="{FF2B5EF4-FFF2-40B4-BE49-F238E27FC236}">
                  <a16:creationId xmlns:a16="http://schemas.microsoft.com/office/drawing/2014/main" id="{B2D0DC68-13F9-47A9-885E-FCBCDF468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" y="1960"/>
              <a:ext cx="521" cy="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000" dirty="0">
                  <a:solidFill>
                    <a:srgbClr val="FF0066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思路</a:t>
              </a:r>
            </a:p>
          </p:txBody>
        </p:sp>
      </p:grpSp>
      <p:grpSp>
        <p:nvGrpSpPr>
          <p:cNvPr id="32914" name="Group 146">
            <a:extLst>
              <a:ext uri="{FF2B5EF4-FFF2-40B4-BE49-F238E27FC236}">
                <a16:creationId xmlns:a16="http://schemas.microsoft.com/office/drawing/2014/main" id="{4431E386-FB62-49B7-B849-7B0E8F1D587E}"/>
              </a:ext>
            </a:extLst>
          </p:cNvPr>
          <p:cNvGrpSpPr>
            <a:grpSpLocks/>
          </p:cNvGrpSpPr>
          <p:nvPr/>
        </p:nvGrpSpPr>
        <p:grpSpPr bwMode="auto">
          <a:xfrm>
            <a:off x="759832" y="3761553"/>
            <a:ext cx="6155308" cy="546355"/>
            <a:chOff x="1136" y="2527"/>
            <a:chExt cx="3644" cy="291"/>
          </a:xfrm>
        </p:grpSpPr>
        <p:sp>
          <p:nvSpPr>
            <p:cNvPr id="32910" name="Rectangle 142">
              <a:extLst>
                <a:ext uri="{FF2B5EF4-FFF2-40B4-BE49-F238E27FC236}">
                  <a16:creationId xmlns:a16="http://schemas.microsoft.com/office/drawing/2014/main" id="{64D81E2D-B59B-4786-9511-25EE7E410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2565"/>
              <a:ext cx="364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从</a:t>
              </a: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+mn-ea"/>
                  <a:ea typeface="+mn-ea"/>
                </a:rPr>
                <a:t>0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出发，生成迭代序列</a:t>
              </a:r>
              <a:r>
                <a:rPr lang="en-US" altLang="zh-CN" sz="2400" dirty="0">
                  <a:solidFill>
                    <a:schemeClr val="tx1"/>
                  </a:solidFill>
                  <a:latin typeface="+mn-ea"/>
                  <a:ea typeface="+mn-ea"/>
                </a:rPr>
                <a:t>        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，直至收敛。</a:t>
              </a:r>
            </a:p>
          </p:txBody>
        </p:sp>
        <p:graphicFrame>
          <p:nvGraphicFramePr>
            <p:cNvPr id="32912" name="Object 144">
              <a:extLst>
                <a:ext uri="{FF2B5EF4-FFF2-40B4-BE49-F238E27FC236}">
                  <a16:creationId xmlns:a16="http://schemas.microsoft.com/office/drawing/2014/main" id="{485F77EC-57DE-4D8C-9D6B-2BF00E75A8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504442"/>
                </p:ext>
              </p:extLst>
            </p:nvPr>
          </p:nvGraphicFramePr>
          <p:xfrm>
            <a:off x="3155" y="2527"/>
            <a:ext cx="40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228600" progId="Equation.DSMT4">
                    <p:embed/>
                  </p:oleObj>
                </mc:Choice>
                <mc:Fallback>
                  <p:oleObj name="Equation" r:id="rId3" imgW="406080" imgH="228600" progId="Equation.DSMT4">
                    <p:embed/>
                    <p:pic>
                      <p:nvPicPr>
                        <p:cNvPr id="32912" name="Object 144">
                          <a:extLst>
                            <a:ext uri="{FF2B5EF4-FFF2-40B4-BE49-F238E27FC236}">
                              <a16:creationId xmlns:a16="http://schemas.microsoft.com/office/drawing/2014/main" id="{485F77EC-57DE-4D8C-9D6B-2BF00E75A8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5" y="2527"/>
                          <a:ext cx="40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23F29FD1-23BD-42F5-85BC-30BAABFB06FF}"/>
              </a:ext>
            </a:extLst>
          </p:cNvPr>
          <p:cNvSpPr txBox="1"/>
          <p:nvPr/>
        </p:nvSpPr>
        <p:spPr>
          <a:xfrm>
            <a:off x="1691680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3.4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线性方程组的迭代解法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0622ED-C98F-4B2A-B43C-3DF6D2CEB958}"/>
              </a:ext>
            </a:extLst>
          </p:cNvPr>
          <p:cNvSpPr txBox="1"/>
          <p:nvPr/>
        </p:nvSpPr>
        <p:spPr>
          <a:xfrm>
            <a:off x="143074" y="978966"/>
            <a:ext cx="889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这一节讲述如何把第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章的迭代法扩展到更高维数。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178F56-DC17-4D17-BF71-B0AE031EB085}"/>
              </a:ext>
            </a:extLst>
          </p:cNvPr>
          <p:cNvSpPr txBox="1"/>
          <p:nvPr/>
        </p:nvSpPr>
        <p:spPr>
          <a:xfrm>
            <a:off x="742530" y="2188743"/>
            <a:ext cx="8185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与解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)=0 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的不动点迭代相似， 将方程组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Ax=b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等价改写成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800" i="1" dirty="0" err="1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Bx+f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形式，建立迭代格式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C5500-A73C-9A49-ABD8-36BE4D20E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055" y="3197615"/>
            <a:ext cx="2948654" cy="5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00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47" name="Group 103">
            <a:extLst>
              <a:ext uri="{FF2B5EF4-FFF2-40B4-BE49-F238E27FC236}">
                <a16:creationId xmlns:a16="http://schemas.microsoft.com/office/drawing/2014/main" id="{A896C005-6473-4745-AB22-F915D1E7F416}"/>
              </a:ext>
            </a:extLst>
          </p:cNvPr>
          <p:cNvGrpSpPr>
            <a:grpSpLocks/>
          </p:cNvGrpSpPr>
          <p:nvPr/>
        </p:nvGrpSpPr>
        <p:grpSpPr bwMode="auto">
          <a:xfrm>
            <a:off x="432594" y="332357"/>
            <a:ext cx="7854950" cy="3168651"/>
            <a:chOff x="409" y="1240"/>
            <a:chExt cx="4948" cy="1996"/>
          </a:xfrm>
        </p:grpSpPr>
        <p:sp>
          <p:nvSpPr>
            <p:cNvPr id="57431" name="Rectangle 87">
              <a:extLst>
                <a:ext uri="{FF2B5EF4-FFF2-40B4-BE49-F238E27FC236}">
                  <a16:creationId xmlns:a16="http://schemas.microsoft.com/office/drawing/2014/main" id="{5D4A5A6D-B106-40AD-A5A5-5A872ED14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1240"/>
              <a:ext cx="29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定义</a:t>
              </a:r>
              <a:r>
                <a:rPr lang="en-US" altLang="zh-CN" sz="32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3.4</a:t>
              </a:r>
              <a:r>
                <a:rPr lang="zh-CN" altLang="en-US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（矩阵序列的极限</a:t>
              </a:r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）</a:t>
              </a:r>
            </a:p>
          </p:txBody>
        </p:sp>
        <p:sp>
          <p:nvSpPr>
            <p:cNvPr id="57432" name="Rectangle 88">
              <a:extLst>
                <a:ext uri="{FF2B5EF4-FFF2-40B4-BE49-F238E27FC236}">
                  <a16:creationId xmlns:a16="http://schemas.microsoft.com/office/drawing/2014/main" id="{9DA31F37-1C0A-40BE-AACA-C4E93DA9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1669"/>
              <a:ext cx="465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0" dirty="0">
                  <a:solidFill>
                    <a:schemeClr val="tx1"/>
                  </a:solidFill>
                  <a:latin typeface="楷体_GB2312" pitchFamily="49" charset="-122"/>
                </a:rPr>
                <a:t>定义矩阵范数      的空间     ，如果</a:t>
              </a:r>
            </a:p>
          </p:txBody>
        </p:sp>
        <p:graphicFrame>
          <p:nvGraphicFramePr>
            <p:cNvPr id="57433" name="Object 89">
              <a:extLst>
                <a:ext uri="{FF2B5EF4-FFF2-40B4-BE49-F238E27FC236}">
                  <a16:creationId xmlns:a16="http://schemas.microsoft.com/office/drawing/2014/main" id="{99E4135D-C2AB-4E79-83DA-18A9EE9F00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3865965"/>
                </p:ext>
              </p:extLst>
            </p:nvPr>
          </p:nvGraphicFramePr>
          <p:xfrm>
            <a:off x="3138" y="1640"/>
            <a:ext cx="519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17160" imgH="190440" progId="Equation.DSMT4">
                    <p:embed/>
                  </p:oleObj>
                </mc:Choice>
                <mc:Fallback>
                  <p:oleObj name="Equation" r:id="rId3" imgW="317160" imgH="190440" progId="Equation.DSMT4">
                    <p:embed/>
                    <p:pic>
                      <p:nvPicPr>
                        <p:cNvPr id="57433" name="Object 89">
                          <a:extLst>
                            <a:ext uri="{FF2B5EF4-FFF2-40B4-BE49-F238E27FC236}">
                              <a16:creationId xmlns:a16="http://schemas.microsoft.com/office/drawing/2014/main" id="{99E4135D-C2AB-4E79-83DA-18A9EE9F00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8" y="1640"/>
                          <a:ext cx="519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434" name="Object 90">
              <a:extLst>
                <a:ext uri="{FF2B5EF4-FFF2-40B4-BE49-F238E27FC236}">
                  <a16:creationId xmlns:a16="http://schemas.microsoft.com/office/drawing/2014/main" id="{8CD56791-CD98-472F-B4EB-E2E1C0D67A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1131966"/>
                </p:ext>
              </p:extLst>
            </p:nvPr>
          </p:nvGraphicFramePr>
          <p:xfrm>
            <a:off x="4144" y="1640"/>
            <a:ext cx="996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47640" imgH="190440" progId="Equation.DSMT4">
                    <p:embed/>
                  </p:oleObj>
                </mc:Choice>
                <mc:Fallback>
                  <p:oleObj name="Equation" r:id="rId5" imgW="647640" imgH="190440" progId="Equation.DSMT4">
                    <p:embed/>
                    <p:pic>
                      <p:nvPicPr>
                        <p:cNvPr id="57434" name="Object 90">
                          <a:extLst>
                            <a:ext uri="{FF2B5EF4-FFF2-40B4-BE49-F238E27FC236}">
                              <a16:creationId xmlns:a16="http://schemas.microsoft.com/office/drawing/2014/main" id="{8CD56791-CD98-472F-B4EB-E2E1C0D67A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4" y="1640"/>
                          <a:ext cx="996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435" name="Rectangle 91">
              <a:extLst>
                <a:ext uri="{FF2B5EF4-FFF2-40B4-BE49-F238E27FC236}">
                  <a16:creationId xmlns:a16="http://schemas.microsoft.com/office/drawing/2014/main" id="{09CAB860-716F-48A2-9CBD-6C42D2633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2806"/>
              <a:ext cx="27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则称         收敛于</a:t>
              </a:r>
              <a:r>
                <a:rPr lang="en-US" altLang="zh-CN" sz="2800" i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A</a:t>
              </a:r>
              <a:r>
                <a:rPr lang="zh-CN" altLang="en-US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， 记作</a:t>
              </a:r>
            </a:p>
          </p:txBody>
        </p:sp>
        <p:graphicFrame>
          <p:nvGraphicFramePr>
            <p:cNvPr id="57442" name="Object 98">
              <a:extLst>
                <a:ext uri="{FF2B5EF4-FFF2-40B4-BE49-F238E27FC236}">
                  <a16:creationId xmlns:a16="http://schemas.microsoft.com/office/drawing/2014/main" id="{10AFB2AB-7421-4626-9FFE-9052EF9CF1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6" y="2187"/>
            <a:ext cx="1878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104840" imgH="304560" progId="Equation.DSMT4">
                    <p:embed/>
                  </p:oleObj>
                </mc:Choice>
                <mc:Fallback>
                  <p:oleObj name="Equation" r:id="rId7" imgW="1104840" imgH="304560" progId="Equation.DSMT4">
                    <p:embed/>
                    <p:pic>
                      <p:nvPicPr>
                        <p:cNvPr id="57442" name="Object 98">
                          <a:extLst>
                            <a:ext uri="{FF2B5EF4-FFF2-40B4-BE49-F238E27FC236}">
                              <a16:creationId xmlns:a16="http://schemas.microsoft.com/office/drawing/2014/main" id="{10AFB2AB-7421-4626-9FFE-9052EF9CF1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187"/>
                          <a:ext cx="1878" cy="5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443" name="Object 99">
              <a:extLst>
                <a:ext uri="{FF2B5EF4-FFF2-40B4-BE49-F238E27FC236}">
                  <a16:creationId xmlns:a16="http://schemas.microsoft.com/office/drawing/2014/main" id="{05CB467E-504E-472A-97DC-AEDDB280D6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0582404"/>
                </p:ext>
              </p:extLst>
            </p:nvPr>
          </p:nvGraphicFramePr>
          <p:xfrm>
            <a:off x="1462" y="2811"/>
            <a:ext cx="511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431640" imgH="279360" progId="Equation.DSMT4">
                    <p:embed/>
                  </p:oleObj>
                </mc:Choice>
                <mc:Fallback>
                  <p:oleObj name="Equation" r:id="rId9" imgW="431640" imgH="279360" progId="Equation.DSMT4">
                    <p:embed/>
                    <p:pic>
                      <p:nvPicPr>
                        <p:cNvPr id="57443" name="Object 99">
                          <a:extLst>
                            <a:ext uri="{FF2B5EF4-FFF2-40B4-BE49-F238E27FC236}">
                              <a16:creationId xmlns:a16="http://schemas.microsoft.com/office/drawing/2014/main" id="{05CB467E-504E-472A-97DC-AEDDB280D6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2" y="2811"/>
                          <a:ext cx="511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446" name="Object 102">
              <a:extLst>
                <a:ext uri="{FF2B5EF4-FFF2-40B4-BE49-F238E27FC236}">
                  <a16:creationId xmlns:a16="http://schemas.microsoft.com/office/drawing/2014/main" id="{F1BD83D0-35F0-469B-A2B4-2433F396E3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8985657"/>
                </p:ext>
              </p:extLst>
            </p:nvPr>
          </p:nvGraphicFramePr>
          <p:xfrm>
            <a:off x="3571" y="2803"/>
            <a:ext cx="1203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799920" imgH="291960" progId="Equation.DSMT4">
                    <p:embed/>
                  </p:oleObj>
                </mc:Choice>
                <mc:Fallback>
                  <p:oleObj name="Equation" r:id="rId11" imgW="799920" imgH="291960" progId="Equation.DSMT4">
                    <p:embed/>
                    <p:pic>
                      <p:nvPicPr>
                        <p:cNvPr id="57446" name="Object 102">
                          <a:extLst>
                            <a:ext uri="{FF2B5EF4-FFF2-40B4-BE49-F238E27FC236}">
                              <a16:creationId xmlns:a16="http://schemas.microsoft.com/office/drawing/2014/main" id="{F1BD83D0-35F0-469B-A2B4-2433F396E3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" y="2803"/>
                          <a:ext cx="1203" cy="43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448" name="Rectangle 104">
            <a:extLst>
              <a:ext uri="{FF2B5EF4-FFF2-40B4-BE49-F238E27FC236}">
                <a16:creationId xmlns:a16="http://schemas.microsoft.com/office/drawing/2014/main" id="{0B1D351D-D972-498C-89EC-DB6EFF28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80" y="4061396"/>
            <a:ext cx="7811440" cy="1066800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根据矩阵范数的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等价性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，如果矩阵序列收敛，则</a:t>
            </a:r>
            <a:endParaRPr lang="en-US" altLang="zh-CN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/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对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任何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一种矩阵范数而言均收敛。</a:t>
            </a:r>
            <a:endParaRPr lang="zh-CN" altLang="en-US" sz="2800" b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6AFBA9-7CBD-4A5F-89AA-3F061A216C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43" y="1108925"/>
            <a:ext cx="518465" cy="3563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AC25C4-192C-4327-BD72-3121054B4AC8}"/>
              </a:ext>
            </a:extLst>
          </p:cNvPr>
          <p:cNvSpPr txBox="1"/>
          <p:nvPr/>
        </p:nvSpPr>
        <p:spPr>
          <a:xfrm>
            <a:off x="1329628" y="1474480"/>
            <a:ext cx="95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s.t.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09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4" name="Rectangle 86">
            <a:extLst>
              <a:ext uri="{FF2B5EF4-FFF2-40B4-BE49-F238E27FC236}">
                <a16:creationId xmlns:a16="http://schemas.microsoft.com/office/drawing/2014/main" id="{18C69840-370C-49CB-BDA6-EAC62343F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428" y="205583"/>
            <a:ext cx="22284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+mn-ea"/>
                <a:ea typeface="+mn-ea"/>
              </a:rPr>
              <a:t>选用</a:t>
            </a:r>
            <a:r>
              <a:rPr lang="en-US" altLang="zh-CN" sz="32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+mn-ea"/>
                <a:ea typeface="+mn-ea"/>
              </a:rPr>
              <a:t>范数</a:t>
            </a:r>
          </a:p>
        </p:txBody>
      </p:sp>
      <p:grpSp>
        <p:nvGrpSpPr>
          <p:cNvPr id="58468" name="Group 100">
            <a:extLst>
              <a:ext uri="{FF2B5EF4-FFF2-40B4-BE49-F238E27FC236}">
                <a16:creationId xmlns:a16="http://schemas.microsoft.com/office/drawing/2014/main" id="{82AF1DEE-69E1-4234-8A85-90241F999E73}"/>
              </a:ext>
            </a:extLst>
          </p:cNvPr>
          <p:cNvGrpSpPr>
            <a:grpSpLocks/>
          </p:cNvGrpSpPr>
          <p:nvPr/>
        </p:nvGrpSpPr>
        <p:grpSpPr bwMode="auto">
          <a:xfrm>
            <a:off x="146051" y="1212851"/>
            <a:ext cx="8915400" cy="1066800"/>
            <a:chOff x="81" y="1179"/>
            <a:chExt cx="5616" cy="672"/>
          </a:xfrm>
        </p:grpSpPr>
        <p:sp>
          <p:nvSpPr>
            <p:cNvPr id="58467" name="Rectangle 99">
              <a:extLst>
                <a:ext uri="{FF2B5EF4-FFF2-40B4-BE49-F238E27FC236}">
                  <a16:creationId xmlns:a16="http://schemas.microsoft.com/office/drawing/2014/main" id="{EC677356-2CEF-44EA-94B0-55D5EE81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" y="1179"/>
              <a:ext cx="5616" cy="672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452" name="Object 84">
              <a:extLst>
                <a:ext uri="{FF2B5EF4-FFF2-40B4-BE49-F238E27FC236}">
                  <a16:creationId xmlns:a16="http://schemas.microsoft.com/office/drawing/2014/main" id="{FF7FE60C-F0F7-4E87-BA18-2412996736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" y="1240"/>
            <a:ext cx="2149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06360" imgH="304560" progId="Equation.DSMT4">
                    <p:embed/>
                  </p:oleObj>
                </mc:Choice>
                <mc:Fallback>
                  <p:oleObj name="Equation" r:id="rId2" imgW="1206360" imgH="304560" progId="Equation.DSMT4">
                    <p:embed/>
                    <p:pic>
                      <p:nvPicPr>
                        <p:cNvPr id="58452" name="Object 84">
                          <a:extLst>
                            <a:ext uri="{FF2B5EF4-FFF2-40B4-BE49-F238E27FC236}">
                              <a16:creationId xmlns:a16="http://schemas.microsoft.com/office/drawing/2014/main" id="{FF7FE60C-F0F7-4E87-BA18-2412996736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" y="1240"/>
                          <a:ext cx="2149" cy="5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66" name="Object 98">
              <a:extLst>
                <a:ext uri="{FF2B5EF4-FFF2-40B4-BE49-F238E27FC236}">
                  <a16:creationId xmlns:a16="http://schemas.microsoft.com/office/drawing/2014/main" id="{29A3530F-0F4A-4D5E-9988-EE7FD016DD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1641495"/>
                </p:ext>
              </p:extLst>
            </p:nvPr>
          </p:nvGraphicFramePr>
          <p:xfrm>
            <a:off x="2225" y="1248"/>
            <a:ext cx="345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30320" imgH="291960" progId="Equation.DSMT4">
                    <p:embed/>
                  </p:oleObj>
                </mc:Choice>
                <mc:Fallback>
                  <p:oleObj name="Equation" r:id="rId4" imgW="1930320" imgH="291960" progId="Equation.DSMT4">
                    <p:embed/>
                    <p:pic>
                      <p:nvPicPr>
                        <p:cNvPr id="58466" name="Object 98">
                          <a:extLst>
                            <a:ext uri="{FF2B5EF4-FFF2-40B4-BE49-F238E27FC236}">
                              <a16:creationId xmlns:a16="http://schemas.microsoft.com/office/drawing/2014/main" id="{29A3530F-0F4A-4D5E-9988-EE7FD016DD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5" y="1248"/>
                          <a:ext cx="3456" cy="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520" name="Rectangle 152">
            <a:extLst>
              <a:ext uri="{FF2B5EF4-FFF2-40B4-BE49-F238E27FC236}">
                <a16:creationId xmlns:a16="http://schemas.microsoft.com/office/drawing/2014/main" id="{D8BC9D01-45D5-4AB3-9973-BB76F1E1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54" y="2568594"/>
            <a:ext cx="13179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3.6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</a:p>
        </p:txBody>
      </p:sp>
      <p:grpSp>
        <p:nvGrpSpPr>
          <p:cNvPr id="58546" name="Group 178">
            <a:extLst>
              <a:ext uri="{FF2B5EF4-FFF2-40B4-BE49-F238E27FC236}">
                <a16:creationId xmlns:a16="http://schemas.microsoft.com/office/drawing/2014/main" id="{88C2E811-EAC8-4277-A68C-BEE2A115507E}"/>
              </a:ext>
            </a:extLst>
          </p:cNvPr>
          <p:cNvGrpSpPr>
            <a:grpSpLocks/>
          </p:cNvGrpSpPr>
          <p:nvPr/>
        </p:nvGrpSpPr>
        <p:grpSpPr bwMode="auto">
          <a:xfrm>
            <a:off x="946149" y="3250342"/>
            <a:ext cx="3625851" cy="2416172"/>
            <a:chOff x="260" y="2172"/>
            <a:chExt cx="3052" cy="2052"/>
          </a:xfrm>
        </p:grpSpPr>
        <p:sp>
          <p:nvSpPr>
            <p:cNvPr id="58526" name="AutoShape 158">
              <a:extLst>
                <a:ext uri="{FF2B5EF4-FFF2-40B4-BE49-F238E27FC236}">
                  <a16:creationId xmlns:a16="http://schemas.microsoft.com/office/drawing/2014/main" id="{BDF60244-5982-476F-ADF1-075952BFA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295"/>
              <a:ext cx="2256" cy="1929"/>
            </a:xfrm>
            <a:prstGeom prst="bracketPair">
              <a:avLst>
                <a:gd name="adj" fmla="val 7500"/>
              </a:avLst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529" name="Object 161">
              <a:extLst>
                <a:ext uri="{FF2B5EF4-FFF2-40B4-BE49-F238E27FC236}">
                  <a16:creationId xmlns:a16="http://schemas.microsoft.com/office/drawing/2014/main" id="{3384D8EC-5BD9-4183-AB6C-C3D251D65D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2208"/>
            <a:ext cx="336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406080" progId="Equation.DSMT4">
                    <p:embed/>
                  </p:oleObj>
                </mc:Choice>
                <mc:Fallback>
                  <p:oleObj name="Equation" r:id="rId6" imgW="164880" imgH="406080" progId="Equation.DSMT4">
                    <p:embed/>
                    <p:pic>
                      <p:nvPicPr>
                        <p:cNvPr id="58529" name="Object 161">
                          <a:extLst>
                            <a:ext uri="{FF2B5EF4-FFF2-40B4-BE49-F238E27FC236}">
                              <a16:creationId xmlns:a16="http://schemas.microsoft.com/office/drawing/2014/main" id="{3384D8EC-5BD9-4183-AB6C-C3D251D65D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208"/>
                          <a:ext cx="336" cy="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33" name="Object 165">
              <a:extLst>
                <a:ext uri="{FF2B5EF4-FFF2-40B4-BE49-F238E27FC236}">
                  <a16:creationId xmlns:a16="http://schemas.microsoft.com/office/drawing/2014/main" id="{308F7C47-7184-4CCB-A060-DFDED7BEB6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0" y="2974"/>
            <a:ext cx="748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9040" imgH="190440" progId="Equation.DSMT4">
                    <p:embed/>
                  </p:oleObj>
                </mc:Choice>
                <mc:Fallback>
                  <p:oleObj name="Equation" r:id="rId8" imgW="419040" imgH="190440" progId="Equation.DSMT4">
                    <p:embed/>
                    <p:pic>
                      <p:nvPicPr>
                        <p:cNvPr id="58533" name="Object 165">
                          <a:extLst>
                            <a:ext uri="{FF2B5EF4-FFF2-40B4-BE49-F238E27FC236}">
                              <a16:creationId xmlns:a16="http://schemas.microsoft.com/office/drawing/2014/main" id="{308F7C47-7184-4CCB-A060-DFDED7BEB6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" y="2974"/>
                          <a:ext cx="748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34" name="Object 166">
              <a:extLst>
                <a:ext uri="{FF2B5EF4-FFF2-40B4-BE49-F238E27FC236}">
                  <a16:creationId xmlns:a16="http://schemas.microsoft.com/office/drawing/2014/main" id="{5B30EB9E-AA5E-4C30-9FC0-3BB64E59C7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4" y="2400"/>
            <a:ext cx="20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88560" imgH="164880" progId="Equation.DSMT4">
                    <p:embed/>
                  </p:oleObj>
                </mc:Choice>
                <mc:Fallback>
                  <p:oleObj name="Equation" r:id="rId10" imgW="88560" imgH="164880" progId="Equation.DSMT4">
                    <p:embed/>
                    <p:pic>
                      <p:nvPicPr>
                        <p:cNvPr id="58534" name="Object 166">
                          <a:extLst>
                            <a:ext uri="{FF2B5EF4-FFF2-40B4-BE49-F238E27FC236}">
                              <a16:creationId xmlns:a16="http://schemas.microsoft.com/office/drawing/2014/main" id="{5B30EB9E-AA5E-4C30-9FC0-3BB64E59C7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4" y="2400"/>
                          <a:ext cx="200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39" name="Object 171">
              <a:extLst>
                <a:ext uri="{FF2B5EF4-FFF2-40B4-BE49-F238E27FC236}">
                  <a16:creationId xmlns:a16="http://schemas.microsoft.com/office/drawing/2014/main" id="{FB081CE4-9950-497E-AEA9-4198EBEEBD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9" y="2172"/>
            <a:ext cx="827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31640" imgH="406080" progId="Equation.DSMT4">
                    <p:embed/>
                  </p:oleObj>
                </mc:Choice>
                <mc:Fallback>
                  <p:oleObj name="Equation" r:id="rId12" imgW="431640" imgH="406080" progId="Equation.DSMT4">
                    <p:embed/>
                    <p:pic>
                      <p:nvPicPr>
                        <p:cNvPr id="58539" name="Object 171">
                          <a:extLst>
                            <a:ext uri="{FF2B5EF4-FFF2-40B4-BE49-F238E27FC236}">
                              <a16:creationId xmlns:a16="http://schemas.microsoft.com/office/drawing/2014/main" id="{FB081CE4-9950-497E-AEA9-4198EBEEBD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9" y="2172"/>
                          <a:ext cx="827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40" name="Object 172">
              <a:extLst>
                <a:ext uri="{FF2B5EF4-FFF2-40B4-BE49-F238E27FC236}">
                  <a16:creationId xmlns:a16="http://schemas.microsoft.com/office/drawing/2014/main" id="{E90E3D19-A642-4371-9AB0-4B7DE862C6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5" y="3733"/>
            <a:ext cx="960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58720" imgH="203040" progId="Equation.DSMT4">
                    <p:embed/>
                  </p:oleObj>
                </mc:Choice>
                <mc:Fallback>
                  <p:oleObj name="Equation" r:id="rId14" imgW="558720" imgH="203040" progId="Equation.DSMT4">
                    <p:embed/>
                    <p:pic>
                      <p:nvPicPr>
                        <p:cNvPr id="58540" name="Object 172">
                          <a:extLst>
                            <a:ext uri="{FF2B5EF4-FFF2-40B4-BE49-F238E27FC236}">
                              <a16:creationId xmlns:a16="http://schemas.microsoft.com/office/drawing/2014/main" id="{E90E3D19-A642-4371-9AB0-4B7DE862C6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5" y="3733"/>
                          <a:ext cx="960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41" name="Object 173">
              <a:extLst>
                <a:ext uri="{FF2B5EF4-FFF2-40B4-BE49-F238E27FC236}">
                  <a16:creationId xmlns:a16="http://schemas.microsoft.com/office/drawing/2014/main" id="{C2272D39-9723-44E1-A467-0997BCB2C7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2" y="3084"/>
            <a:ext cx="552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17160" imgH="203040" progId="Equation.DSMT4">
                    <p:embed/>
                  </p:oleObj>
                </mc:Choice>
                <mc:Fallback>
                  <p:oleObj name="Equation" r:id="rId16" imgW="317160" imgH="203040" progId="Equation.DSMT4">
                    <p:embed/>
                    <p:pic>
                      <p:nvPicPr>
                        <p:cNvPr id="58541" name="Object 173">
                          <a:extLst>
                            <a:ext uri="{FF2B5EF4-FFF2-40B4-BE49-F238E27FC236}">
                              <a16:creationId xmlns:a16="http://schemas.microsoft.com/office/drawing/2014/main" id="{C2272D39-9723-44E1-A467-0997BCB2C7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" y="3084"/>
                          <a:ext cx="552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42" name="Object 174">
              <a:extLst>
                <a:ext uri="{FF2B5EF4-FFF2-40B4-BE49-F238E27FC236}">
                  <a16:creationId xmlns:a16="http://schemas.microsoft.com/office/drawing/2014/main" id="{B5ED5CF8-0057-4116-828C-4873F997E0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0" y="3120"/>
            <a:ext cx="28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26720" imgH="177480" progId="Equation.DSMT4">
                    <p:embed/>
                  </p:oleObj>
                </mc:Choice>
                <mc:Fallback>
                  <p:oleObj name="Equation" r:id="rId18" imgW="126720" imgH="177480" progId="Equation.DSMT4">
                    <p:embed/>
                    <p:pic>
                      <p:nvPicPr>
                        <p:cNvPr id="58542" name="Object 174">
                          <a:extLst>
                            <a:ext uri="{FF2B5EF4-FFF2-40B4-BE49-F238E27FC236}">
                              <a16:creationId xmlns:a16="http://schemas.microsoft.com/office/drawing/2014/main" id="{B5ED5CF8-0057-4116-828C-4873F997E0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" y="3120"/>
                          <a:ext cx="286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43" name="Object 175">
              <a:extLst>
                <a:ext uri="{FF2B5EF4-FFF2-40B4-BE49-F238E27FC236}">
                  <a16:creationId xmlns:a16="http://schemas.microsoft.com/office/drawing/2014/main" id="{1DADEE67-C9AB-46C7-A1D5-E706688B44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7" y="3525"/>
            <a:ext cx="455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28600" imgH="406080" progId="Equation.DSMT4">
                    <p:embed/>
                  </p:oleObj>
                </mc:Choice>
                <mc:Fallback>
                  <p:oleObj name="Equation" r:id="rId20" imgW="228600" imgH="406080" progId="Equation.DSMT4">
                    <p:embed/>
                    <p:pic>
                      <p:nvPicPr>
                        <p:cNvPr id="58543" name="Object 175">
                          <a:extLst>
                            <a:ext uri="{FF2B5EF4-FFF2-40B4-BE49-F238E27FC236}">
                              <a16:creationId xmlns:a16="http://schemas.microsoft.com/office/drawing/2014/main" id="{1DADEE67-C9AB-46C7-A1D5-E706688B44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7" y="3525"/>
                          <a:ext cx="455" cy="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44" name="Object 176">
              <a:extLst>
                <a:ext uri="{FF2B5EF4-FFF2-40B4-BE49-F238E27FC236}">
                  <a16:creationId xmlns:a16="http://schemas.microsoft.com/office/drawing/2014/main" id="{FAC84512-44C4-4B4A-B210-076454DDE1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3105"/>
            <a:ext cx="663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80880" imgH="203040" progId="Equation.DSMT4">
                    <p:embed/>
                  </p:oleObj>
                </mc:Choice>
                <mc:Fallback>
                  <p:oleObj name="Equation" r:id="rId22" imgW="380880" imgH="203040" progId="Equation.DSMT4">
                    <p:embed/>
                    <p:pic>
                      <p:nvPicPr>
                        <p:cNvPr id="58544" name="Object 176">
                          <a:extLst>
                            <a:ext uri="{FF2B5EF4-FFF2-40B4-BE49-F238E27FC236}">
                              <a16:creationId xmlns:a16="http://schemas.microsoft.com/office/drawing/2014/main" id="{FAC84512-44C4-4B4A-B210-076454DDE1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105"/>
                          <a:ext cx="663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45" name="Object 177">
              <a:extLst>
                <a:ext uri="{FF2B5EF4-FFF2-40B4-BE49-F238E27FC236}">
                  <a16:creationId xmlns:a16="http://schemas.microsoft.com/office/drawing/2014/main" id="{760B181C-C19F-4007-A109-F89BB057C2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60" y="3751"/>
            <a:ext cx="45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203040" imgH="164880" progId="Equation.DSMT4">
                    <p:embed/>
                  </p:oleObj>
                </mc:Choice>
                <mc:Fallback>
                  <p:oleObj name="Equation" r:id="rId24" imgW="203040" imgH="164880" progId="Equation.DSMT4">
                    <p:embed/>
                    <p:pic>
                      <p:nvPicPr>
                        <p:cNvPr id="58545" name="Object 177">
                          <a:extLst>
                            <a:ext uri="{FF2B5EF4-FFF2-40B4-BE49-F238E27FC236}">
                              <a16:creationId xmlns:a16="http://schemas.microsoft.com/office/drawing/2014/main" id="{760B181C-C19F-4007-A109-F89BB057C2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0" y="3751"/>
                          <a:ext cx="45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559" name="Group 191">
            <a:extLst>
              <a:ext uri="{FF2B5EF4-FFF2-40B4-BE49-F238E27FC236}">
                <a16:creationId xmlns:a16="http://schemas.microsoft.com/office/drawing/2014/main" id="{55A4A8C1-7D42-47E0-8C66-F32B116744EB}"/>
              </a:ext>
            </a:extLst>
          </p:cNvPr>
          <p:cNvGrpSpPr>
            <a:grpSpLocks/>
          </p:cNvGrpSpPr>
          <p:nvPr/>
        </p:nvGrpSpPr>
        <p:grpSpPr bwMode="auto">
          <a:xfrm>
            <a:off x="4623760" y="2990310"/>
            <a:ext cx="2954454" cy="2814954"/>
            <a:chOff x="3478" y="2016"/>
            <a:chExt cx="2038" cy="2076"/>
          </a:xfrm>
        </p:grpSpPr>
        <p:sp>
          <p:nvSpPr>
            <p:cNvPr id="58548" name="AutoShape 180">
              <a:extLst>
                <a:ext uri="{FF2B5EF4-FFF2-40B4-BE49-F238E27FC236}">
                  <a16:creationId xmlns:a16="http://schemas.microsoft.com/office/drawing/2014/main" id="{C6500D6A-9E0A-4C4E-97E9-F6654F63D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163"/>
              <a:ext cx="1652" cy="1929"/>
            </a:xfrm>
            <a:prstGeom prst="bracketPair">
              <a:avLst>
                <a:gd name="adj" fmla="val 7500"/>
              </a:avLst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549" name="Object 181">
              <a:extLst>
                <a:ext uri="{FF2B5EF4-FFF2-40B4-BE49-F238E27FC236}">
                  <a16:creationId xmlns:a16="http://schemas.microsoft.com/office/drawing/2014/main" id="{19B5A366-1D27-43F3-8D22-4D2D0A4603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278"/>
            <a:ext cx="259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26720" imgH="177480" progId="Equation.DSMT4">
                    <p:embed/>
                  </p:oleObj>
                </mc:Choice>
                <mc:Fallback>
                  <p:oleObj name="Equation" r:id="rId26" imgW="126720" imgH="177480" progId="Equation.DSMT4">
                    <p:embed/>
                    <p:pic>
                      <p:nvPicPr>
                        <p:cNvPr id="58549" name="Object 181">
                          <a:extLst>
                            <a:ext uri="{FF2B5EF4-FFF2-40B4-BE49-F238E27FC236}">
                              <a16:creationId xmlns:a16="http://schemas.microsoft.com/office/drawing/2014/main" id="{19B5A366-1D27-43F3-8D22-4D2D0A4603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278"/>
                          <a:ext cx="259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0" name="Object 182">
              <a:extLst>
                <a:ext uri="{FF2B5EF4-FFF2-40B4-BE49-F238E27FC236}">
                  <a16:creationId xmlns:a16="http://schemas.microsoft.com/office/drawing/2014/main" id="{7D6B725A-6018-43B6-8270-6187445C64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78" y="3024"/>
            <a:ext cx="362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203040" imgH="152280" progId="Equation.DSMT4">
                    <p:embed/>
                  </p:oleObj>
                </mc:Choice>
                <mc:Fallback>
                  <p:oleObj name="Equation" r:id="rId28" imgW="203040" imgH="152280" progId="Equation.DSMT4">
                    <p:embed/>
                    <p:pic>
                      <p:nvPicPr>
                        <p:cNvPr id="58550" name="Object 182">
                          <a:extLst>
                            <a:ext uri="{FF2B5EF4-FFF2-40B4-BE49-F238E27FC236}">
                              <a16:creationId xmlns:a16="http://schemas.microsoft.com/office/drawing/2014/main" id="{7D6B725A-6018-43B6-8270-6187445C64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8" y="3024"/>
                          <a:ext cx="362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1" name="Object 183">
              <a:extLst>
                <a:ext uri="{FF2B5EF4-FFF2-40B4-BE49-F238E27FC236}">
                  <a16:creationId xmlns:a16="http://schemas.microsoft.com/office/drawing/2014/main" id="{0F210D4C-7C92-47E2-BBE3-8DB5BCBE16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2" y="2247"/>
            <a:ext cx="20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88560" imgH="164880" progId="Equation.DSMT4">
                    <p:embed/>
                  </p:oleObj>
                </mc:Choice>
                <mc:Fallback>
                  <p:oleObj name="Equation" r:id="rId30" imgW="88560" imgH="164880" progId="Equation.DSMT4">
                    <p:embed/>
                    <p:pic>
                      <p:nvPicPr>
                        <p:cNvPr id="58551" name="Object 183">
                          <a:extLst>
                            <a:ext uri="{FF2B5EF4-FFF2-40B4-BE49-F238E27FC236}">
                              <a16:creationId xmlns:a16="http://schemas.microsoft.com/office/drawing/2014/main" id="{0F210D4C-7C92-47E2-BBE3-8DB5BCBE16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2" y="2247"/>
                          <a:ext cx="200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2" name="Object 184">
              <a:extLst>
                <a:ext uri="{FF2B5EF4-FFF2-40B4-BE49-F238E27FC236}">
                  <a16:creationId xmlns:a16="http://schemas.microsoft.com/office/drawing/2014/main" id="{8B4FDAD9-B376-4570-83A0-2A56345530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2" y="2016"/>
            <a:ext cx="292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52280" imgH="406080" progId="Equation.DSMT4">
                    <p:embed/>
                  </p:oleObj>
                </mc:Choice>
                <mc:Fallback>
                  <p:oleObj name="Equation" r:id="rId31" imgW="152280" imgH="406080" progId="Equation.DSMT4">
                    <p:embed/>
                    <p:pic>
                      <p:nvPicPr>
                        <p:cNvPr id="58552" name="Object 184">
                          <a:extLst>
                            <a:ext uri="{FF2B5EF4-FFF2-40B4-BE49-F238E27FC236}">
                              <a16:creationId xmlns:a16="http://schemas.microsoft.com/office/drawing/2014/main" id="{8B4FDAD9-B376-4570-83A0-2A56345530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2" y="2016"/>
                          <a:ext cx="292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3" name="Object 185">
              <a:extLst>
                <a:ext uri="{FF2B5EF4-FFF2-40B4-BE49-F238E27FC236}">
                  <a16:creationId xmlns:a16="http://schemas.microsoft.com/office/drawing/2014/main" id="{C53F5296-39C6-4A0A-8A71-839F90F62C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06" y="3732"/>
            <a:ext cx="21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26720" imgH="177480" progId="Equation.DSMT4">
                    <p:embed/>
                  </p:oleObj>
                </mc:Choice>
                <mc:Fallback>
                  <p:oleObj name="Equation" r:id="rId33" imgW="126720" imgH="177480" progId="Equation.DSMT4">
                    <p:embed/>
                    <p:pic>
                      <p:nvPicPr>
                        <p:cNvPr id="58553" name="Object 185">
                          <a:extLst>
                            <a:ext uri="{FF2B5EF4-FFF2-40B4-BE49-F238E27FC236}">
                              <a16:creationId xmlns:a16="http://schemas.microsoft.com/office/drawing/2014/main" id="{C53F5296-39C6-4A0A-8A71-839F90F62C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6" y="3732"/>
                          <a:ext cx="218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4" name="Object 186">
              <a:extLst>
                <a:ext uri="{FF2B5EF4-FFF2-40B4-BE49-F238E27FC236}">
                  <a16:creationId xmlns:a16="http://schemas.microsoft.com/office/drawing/2014/main" id="{1D7B2449-95DA-4EF2-9112-FEA347A629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3001"/>
            <a:ext cx="221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126720" imgH="177480" progId="Equation.DSMT4">
                    <p:embed/>
                  </p:oleObj>
                </mc:Choice>
                <mc:Fallback>
                  <p:oleObj name="Equation" r:id="rId35" imgW="126720" imgH="177480" progId="Equation.DSMT4">
                    <p:embed/>
                    <p:pic>
                      <p:nvPicPr>
                        <p:cNvPr id="58554" name="Object 186">
                          <a:extLst>
                            <a:ext uri="{FF2B5EF4-FFF2-40B4-BE49-F238E27FC236}">
                              <a16:creationId xmlns:a16="http://schemas.microsoft.com/office/drawing/2014/main" id="{1D7B2449-95DA-4EF2-9112-FEA347A629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001"/>
                          <a:ext cx="221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5" name="Object 187">
              <a:extLst>
                <a:ext uri="{FF2B5EF4-FFF2-40B4-BE49-F238E27FC236}">
                  <a16:creationId xmlns:a16="http://schemas.microsoft.com/office/drawing/2014/main" id="{CBEA7617-4454-469D-A3DB-925208E59F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5" y="3001"/>
            <a:ext cx="28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7" imgW="126720" imgH="177480" progId="Equation.DSMT4">
                    <p:embed/>
                  </p:oleObj>
                </mc:Choice>
                <mc:Fallback>
                  <p:oleObj name="Equation" r:id="rId37" imgW="126720" imgH="177480" progId="Equation.DSMT4">
                    <p:embed/>
                    <p:pic>
                      <p:nvPicPr>
                        <p:cNvPr id="58555" name="Object 187">
                          <a:extLst>
                            <a:ext uri="{FF2B5EF4-FFF2-40B4-BE49-F238E27FC236}">
                              <a16:creationId xmlns:a16="http://schemas.microsoft.com/office/drawing/2014/main" id="{CBEA7617-4454-469D-A3DB-925208E59F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5" y="3001"/>
                          <a:ext cx="286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6" name="Object 188">
              <a:extLst>
                <a:ext uri="{FF2B5EF4-FFF2-40B4-BE49-F238E27FC236}">
                  <a16:creationId xmlns:a16="http://schemas.microsoft.com/office/drawing/2014/main" id="{CF22D5CA-8FC1-4F87-B9EC-4EAC1DCE61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4" y="3744"/>
            <a:ext cx="31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26720" imgH="177480" progId="Equation.DSMT4">
                    <p:embed/>
                  </p:oleObj>
                </mc:Choice>
                <mc:Fallback>
                  <p:oleObj name="Equation" r:id="rId38" imgW="126720" imgH="177480" progId="Equation.DSMT4">
                    <p:embed/>
                    <p:pic>
                      <p:nvPicPr>
                        <p:cNvPr id="58556" name="Object 188">
                          <a:extLst>
                            <a:ext uri="{FF2B5EF4-FFF2-40B4-BE49-F238E27FC236}">
                              <a16:creationId xmlns:a16="http://schemas.microsoft.com/office/drawing/2014/main" id="{CF22D5CA-8FC1-4F87-B9EC-4EAC1DCE61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4" y="3744"/>
                          <a:ext cx="31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7" name="Object 189">
              <a:extLst>
                <a:ext uri="{FF2B5EF4-FFF2-40B4-BE49-F238E27FC236}">
                  <a16:creationId xmlns:a16="http://schemas.microsoft.com/office/drawing/2014/main" id="{24B9BB0A-583A-47BA-B234-C9571BEDC9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55" y="3003"/>
            <a:ext cx="22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126720" imgH="177480" progId="Equation.DSMT4">
                    <p:embed/>
                  </p:oleObj>
                </mc:Choice>
                <mc:Fallback>
                  <p:oleObj name="Equation" r:id="rId40" imgW="126720" imgH="177480" progId="Equation.DSMT4">
                    <p:embed/>
                    <p:pic>
                      <p:nvPicPr>
                        <p:cNvPr id="58557" name="Object 189">
                          <a:extLst>
                            <a:ext uri="{FF2B5EF4-FFF2-40B4-BE49-F238E27FC236}">
                              <a16:creationId xmlns:a16="http://schemas.microsoft.com/office/drawing/2014/main" id="{24B9BB0A-583A-47BA-B234-C9571BEDC9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5" y="3003"/>
                          <a:ext cx="22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58" name="Object 190">
              <a:extLst>
                <a:ext uri="{FF2B5EF4-FFF2-40B4-BE49-F238E27FC236}">
                  <a16:creationId xmlns:a16="http://schemas.microsoft.com/office/drawing/2014/main" id="{E8145A70-3172-4D57-B92C-C1999671DA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5" y="3744"/>
            <a:ext cx="45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203040" imgH="164880" progId="Equation.DSMT4">
                    <p:embed/>
                  </p:oleObj>
                </mc:Choice>
                <mc:Fallback>
                  <p:oleObj name="Equation" r:id="rId42" imgW="203040" imgH="164880" progId="Equation.DSMT4">
                    <p:embed/>
                    <p:pic>
                      <p:nvPicPr>
                        <p:cNvPr id="58558" name="Object 190">
                          <a:extLst>
                            <a:ext uri="{FF2B5EF4-FFF2-40B4-BE49-F238E27FC236}">
                              <a16:creationId xmlns:a16="http://schemas.microsoft.com/office/drawing/2014/main" id="{E8145A70-3172-4D57-B92C-C1999671DA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5" y="3744"/>
                          <a:ext cx="45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40C7742-9DCA-824D-8C0B-08345BE4D7C8}"/>
              </a:ext>
            </a:extLst>
          </p:cNvPr>
          <p:cNvSpPr/>
          <p:nvPr/>
        </p:nvSpPr>
        <p:spPr>
          <a:xfrm>
            <a:off x="929915" y="623156"/>
            <a:ext cx="2914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根号下矩阵每个元素的平方和</a:t>
            </a:r>
          </a:p>
        </p:txBody>
      </p:sp>
    </p:spTree>
    <p:extLst>
      <p:ext uri="{BB962C8B-B14F-4D97-AF65-F5344CB8AC3E}">
        <p14:creationId xmlns:p14="http://schemas.microsoft.com/office/powerpoint/2010/main" val="2158040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7" name="AutoShape 111">
            <a:extLst>
              <a:ext uri="{FF2B5EF4-FFF2-40B4-BE49-F238E27FC236}">
                <a16:creationId xmlns:a16="http://schemas.microsoft.com/office/drawing/2014/main" id="{095AE363-8810-4402-A889-9D55DCBB395B}"/>
              </a:ext>
            </a:extLst>
          </p:cNvPr>
          <p:cNvSpPr>
            <a:spLocks noChangeArrowheads="1"/>
          </p:cNvSpPr>
          <p:nvPr/>
        </p:nvSpPr>
        <p:spPr bwMode="auto">
          <a:xfrm rot="214665">
            <a:off x="6321517" y="5594439"/>
            <a:ext cx="2514600" cy="762000"/>
          </a:xfrm>
          <a:prstGeom prst="cloudCallout">
            <a:avLst>
              <a:gd name="adj1" fmla="val -205681"/>
              <a:gd name="adj2" fmla="val 26458"/>
            </a:avLst>
          </a:prstGeom>
          <a:solidFill>
            <a:srgbClr val="00FFFF"/>
          </a:solidFill>
          <a:ln w="2540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迭代矩阵</a:t>
            </a:r>
          </a:p>
        </p:txBody>
      </p:sp>
      <p:sp>
        <p:nvSpPr>
          <p:cNvPr id="60504" name="Text Box 88">
            <a:extLst>
              <a:ext uri="{FF2B5EF4-FFF2-40B4-BE49-F238E27FC236}">
                <a16:creationId xmlns:a16="http://schemas.microsoft.com/office/drawing/2014/main" id="{4A721873-7A41-4039-9260-EB983A79E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776" y="119909"/>
            <a:ext cx="4032448" cy="53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迭代公式的构造</a:t>
            </a:r>
            <a:endParaRPr lang="en-US" altLang="zh-CN" sz="2800" dirty="0">
              <a:solidFill>
                <a:srgbClr val="008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505" name="Rectangle 89">
            <a:extLst>
              <a:ext uri="{FF2B5EF4-FFF2-40B4-BE49-F238E27FC236}">
                <a16:creationId xmlns:a16="http://schemas.microsoft.com/office/drawing/2014/main" id="{1E061A23-B8F4-4689-9A82-A88D14481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3" y="755840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8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</a:t>
            </a:r>
            <a:r>
              <a:rPr lang="zh-CN" altLang="en-US" sz="28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迭代法的一般</a:t>
            </a:r>
            <a:r>
              <a:rPr lang="zh-CN" altLang="en-US" sz="28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迭代格式：</a:t>
            </a:r>
          </a:p>
        </p:txBody>
      </p:sp>
      <p:grpSp>
        <p:nvGrpSpPr>
          <p:cNvPr id="60509" name="Group 93">
            <a:extLst>
              <a:ext uri="{FF2B5EF4-FFF2-40B4-BE49-F238E27FC236}">
                <a16:creationId xmlns:a16="http://schemas.microsoft.com/office/drawing/2014/main" id="{485AF977-7960-43E0-9B07-2601354660ED}"/>
              </a:ext>
            </a:extLst>
          </p:cNvPr>
          <p:cNvGrpSpPr>
            <a:grpSpLocks/>
          </p:cNvGrpSpPr>
          <p:nvPr/>
        </p:nvGrpSpPr>
        <p:grpSpPr bwMode="auto">
          <a:xfrm>
            <a:off x="1260069" y="1464793"/>
            <a:ext cx="6783428" cy="829931"/>
            <a:chOff x="198" y="1065"/>
            <a:chExt cx="5376" cy="672"/>
          </a:xfrm>
        </p:grpSpPr>
        <p:sp>
          <p:nvSpPr>
            <p:cNvPr id="60508" name="Rectangle 92">
              <a:extLst>
                <a:ext uri="{FF2B5EF4-FFF2-40B4-BE49-F238E27FC236}">
                  <a16:creationId xmlns:a16="http://schemas.microsoft.com/office/drawing/2014/main" id="{96AC5FEF-CEA3-4615-9F23-3B04978C2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" y="1065"/>
              <a:ext cx="5376" cy="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80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0506" name="Object 90">
              <a:extLst>
                <a:ext uri="{FF2B5EF4-FFF2-40B4-BE49-F238E27FC236}">
                  <a16:creationId xmlns:a16="http://schemas.microsoft.com/office/drawing/2014/main" id="{BBA9C7B8-CE9B-4C97-AB5A-EF395DE75D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152"/>
            <a:ext cx="5244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730240" imgH="241200" progId="Equation.DSMT4">
                    <p:embed/>
                  </p:oleObj>
                </mc:Choice>
                <mc:Fallback>
                  <p:oleObj name="Equation" r:id="rId2" imgW="2730240" imgH="241200" progId="Equation.DSMT4">
                    <p:embed/>
                    <p:pic>
                      <p:nvPicPr>
                        <p:cNvPr id="60506" name="Object 90">
                          <a:extLst>
                            <a:ext uri="{FF2B5EF4-FFF2-40B4-BE49-F238E27FC236}">
                              <a16:creationId xmlns:a16="http://schemas.microsoft.com/office/drawing/2014/main" id="{BBA9C7B8-CE9B-4C97-AB5A-EF395DE75D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152"/>
                          <a:ext cx="5244" cy="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512" name="Group 96">
            <a:extLst>
              <a:ext uri="{FF2B5EF4-FFF2-40B4-BE49-F238E27FC236}">
                <a16:creationId xmlns:a16="http://schemas.microsoft.com/office/drawing/2014/main" id="{4C6A6826-5A2A-499C-A0DB-668E33EF5838}"/>
              </a:ext>
            </a:extLst>
          </p:cNvPr>
          <p:cNvGrpSpPr>
            <a:grpSpLocks/>
          </p:cNvGrpSpPr>
          <p:nvPr/>
        </p:nvGrpSpPr>
        <p:grpSpPr bwMode="auto">
          <a:xfrm>
            <a:off x="180072" y="2633331"/>
            <a:ext cx="8667750" cy="588963"/>
            <a:chOff x="173" y="1861"/>
            <a:chExt cx="5472" cy="371"/>
          </a:xfrm>
        </p:grpSpPr>
        <p:sp>
          <p:nvSpPr>
            <p:cNvPr id="60510" name="Rectangle 94">
              <a:extLst>
                <a:ext uri="{FF2B5EF4-FFF2-40B4-BE49-F238E27FC236}">
                  <a16:creationId xmlns:a16="http://schemas.microsoft.com/office/drawing/2014/main" id="{3B767663-1742-4809-8DA4-272A7503F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872"/>
              <a:ext cx="547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8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k+1</a:t>
              </a:r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步与前</a:t>
              </a:r>
              <a:r>
                <a:rPr lang="en-US" altLang="zh-CN" sz="28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m+1</a:t>
              </a:r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步有关，称之为</a:t>
              </a:r>
              <a:r>
                <a:rPr lang="zh-CN" altLang="en-US" sz="28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多步</a:t>
              </a:r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迭代法</a:t>
              </a:r>
            </a:p>
          </p:txBody>
        </p:sp>
        <p:graphicFrame>
          <p:nvGraphicFramePr>
            <p:cNvPr id="60511" name="Object 95">
              <a:extLst>
                <a:ext uri="{FF2B5EF4-FFF2-40B4-BE49-F238E27FC236}">
                  <a16:creationId xmlns:a16="http://schemas.microsoft.com/office/drawing/2014/main" id="{1835F429-C572-4DC0-AC8B-0CC216544A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0567779"/>
                </p:ext>
              </p:extLst>
            </p:nvPr>
          </p:nvGraphicFramePr>
          <p:xfrm>
            <a:off x="4656" y="1861"/>
            <a:ext cx="881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82400" imgH="203040" progId="Equation.DSMT4">
                    <p:embed/>
                  </p:oleObj>
                </mc:Choice>
                <mc:Fallback>
                  <p:oleObj name="Equation" r:id="rId4" imgW="482400" imgH="203040" progId="Equation.DSMT4">
                    <p:embed/>
                    <p:pic>
                      <p:nvPicPr>
                        <p:cNvPr id="60511" name="Object 95">
                          <a:extLst>
                            <a:ext uri="{FF2B5EF4-FFF2-40B4-BE49-F238E27FC236}">
                              <a16:creationId xmlns:a16="http://schemas.microsoft.com/office/drawing/2014/main" id="{1835F429-C572-4DC0-AC8B-0CC216544A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861"/>
                          <a:ext cx="881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513" name="Rectangle 97">
            <a:extLst>
              <a:ext uri="{FF2B5EF4-FFF2-40B4-BE49-F238E27FC236}">
                <a16:creationId xmlns:a16="http://schemas.microsoft.com/office/drawing/2014/main" id="{00B25F97-0959-4B17-A0A6-5B380ED2E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7" y="3621078"/>
            <a:ext cx="37433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m=0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称之为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单步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迭代法</a:t>
            </a:r>
          </a:p>
        </p:txBody>
      </p:sp>
      <p:grpSp>
        <p:nvGrpSpPr>
          <p:cNvPr id="60518" name="Group 102">
            <a:extLst>
              <a:ext uri="{FF2B5EF4-FFF2-40B4-BE49-F238E27FC236}">
                <a16:creationId xmlns:a16="http://schemas.microsoft.com/office/drawing/2014/main" id="{2B6A11DF-02DE-4CFE-A537-4F688BC61F86}"/>
              </a:ext>
            </a:extLst>
          </p:cNvPr>
          <p:cNvGrpSpPr>
            <a:grpSpLocks/>
          </p:cNvGrpSpPr>
          <p:nvPr/>
        </p:nvGrpSpPr>
        <p:grpSpPr bwMode="auto">
          <a:xfrm>
            <a:off x="3933829" y="3513326"/>
            <a:ext cx="4129831" cy="713711"/>
            <a:chOff x="1794" y="2706"/>
            <a:chExt cx="3456" cy="672"/>
          </a:xfrm>
        </p:grpSpPr>
        <p:sp>
          <p:nvSpPr>
            <p:cNvPr id="60517" name="Rectangle 101">
              <a:extLst>
                <a:ext uri="{FF2B5EF4-FFF2-40B4-BE49-F238E27FC236}">
                  <a16:creationId xmlns:a16="http://schemas.microsoft.com/office/drawing/2014/main" id="{7FF2F60B-530E-4A14-ABA0-8F7FD54C5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706"/>
              <a:ext cx="3456" cy="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80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0516" name="Object 100">
              <a:extLst>
                <a:ext uri="{FF2B5EF4-FFF2-40B4-BE49-F238E27FC236}">
                  <a16:creationId xmlns:a16="http://schemas.microsoft.com/office/drawing/2014/main" id="{A9AA71E8-085C-4D03-A5FE-B3B8841946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2784"/>
            <a:ext cx="3293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14320" imgH="241200" progId="Equation.DSMT4">
                    <p:embed/>
                  </p:oleObj>
                </mc:Choice>
                <mc:Fallback>
                  <p:oleObj name="Equation" r:id="rId6" imgW="1714320" imgH="241200" progId="Equation.DSMT4">
                    <p:embed/>
                    <p:pic>
                      <p:nvPicPr>
                        <p:cNvPr id="60516" name="Object 100">
                          <a:extLst>
                            <a:ext uri="{FF2B5EF4-FFF2-40B4-BE49-F238E27FC236}">
                              <a16:creationId xmlns:a16="http://schemas.microsoft.com/office/drawing/2014/main" id="{A9AA71E8-085C-4D03-A5FE-B3B8841946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784"/>
                          <a:ext cx="3293" cy="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522" name="Group 106">
            <a:extLst>
              <a:ext uri="{FF2B5EF4-FFF2-40B4-BE49-F238E27FC236}">
                <a16:creationId xmlns:a16="http://schemas.microsoft.com/office/drawing/2014/main" id="{AC11BEF7-A433-4673-B7DD-F23F55A4C494}"/>
              </a:ext>
            </a:extLst>
          </p:cNvPr>
          <p:cNvGrpSpPr>
            <a:grpSpLocks/>
          </p:cNvGrpSpPr>
          <p:nvPr/>
        </p:nvGrpSpPr>
        <p:grpSpPr bwMode="auto">
          <a:xfrm>
            <a:off x="201613" y="4594229"/>
            <a:ext cx="7456488" cy="563563"/>
            <a:chOff x="127" y="3080"/>
            <a:chExt cx="4697" cy="355"/>
          </a:xfrm>
        </p:grpSpPr>
        <p:sp>
          <p:nvSpPr>
            <p:cNvPr id="60519" name="Rectangle 103">
              <a:extLst>
                <a:ext uri="{FF2B5EF4-FFF2-40B4-BE49-F238E27FC236}">
                  <a16:creationId xmlns:a16="http://schemas.microsoft.com/office/drawing/2014/main" id="{D1F7017B-A304-409B-B6D8-12AB1BB36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" y="3080"/>
              <a:ext cx="46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如果     是</a:t>
              </a:r>
              <a:r>
                <a:rPr lang="zh-CN" altLang="en-US" sz="28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线性</a:t>
              </a:r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的，称之为</a:t>
              </a:r>
              <a:r>
                <a:rPr lang="zh-CN" altLang="en-US" sz="28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单步线性</a:t>
              </a:r>
              <a:r>
                <a:rPr lang="zh-CN" altLang="en-US" sz="28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迭代法，即</a:t>
              </a:r>
            </a:p>
          </p:txBody>
        </p:sp>
        <p:graphicFrame>
          <p:nvGraphicFramePr>
            <p:cNvPr id="60520" name="Object 104">
              <a:extLst>
                <a:ext uri="{FF2B5EF4-FFF2-40B4-BE49-F238E27FC236}">
                  <a16:creationId xmlns:a16="http://schemas.microsoft.com/office/drawing/2014/main" id="{E4C9367D-FC5E-4507-80C1-A8232B6C33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6" y="3086"/>
            <a:ext cx="310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28600" progId="Equation.DSMT4">
                    <p:embed/>
                  </p:oleObj>
                </mc:Choice>
                <mc:Fallback>
                  <p:oleObj name="Equation" r:id="rId8" imgW="203040" imgH="228600" progId="Equation.DSMT4">
                    <p:embed/>
                    <p:pic>
                      <p:nvPicPr>
                        <p:cNvPr id="60520" name="Object 104">
                          <a:extLst>
                            <a:ext uri="{FF2B5EF4-FFF2-40B4-BE49-F238E27FC236}">
                              <a16:creationId xmlns:a16="http://schemas.microsoft.com/office/drawing/2014/main" id="{E4C9367D-FC5E-4507-80C1-A8232B6C33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" y="3086"/>
                          <a:ext cx="310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529" name="Group 113">
            <a:extLst>
              <a:ext uri="{FF2B5EF4-FFF2-40B4-BE49-F238E27FC236}">
                <a16:creationId xmlns:a16="http://schemas.microsoft.com/office/drawing/2014/main" id="{7F9D9AA2-600F-426E-96E0-779301D0EA26}"/>
              </a:ext>
            </a:extLst>
          </p:cNvPr>
          <p:cNvGrpSpPr>
            <a:grpSpLocks/>
          </p:cNvGrpSpPr>
          <p:nvPr/>
        </p:nvGrpSpPr>
        <p:grpSpPr bwMode="auto">
          <a:xfrm>
            <a:off x="352425" y="5343525"/>
            <a:ext cx="5486400" cy="1066800"/>
            <a:chOff x="222" y="3504"/>
            <a:chExt cx="3456" cy="672"/>
          </a:xfrm>
        </p:grpSpPr>
        <p:sp>
          <p:nvSpPr>
            <p:cNvPr id="60524" name="Rectangle 108">
              <a:extLst>
                <a:ext uri="{FF2B5EF4-FFF2-40B4-BE49-F238E27FC236}">
                  <a16:creationId xmlns:a16="http://schemas.microsoft.com/office/drawing/2014/main" id="{49620A88-23A6-423E-85FD-4BE778EA8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" y="3504"/>
              <a:ext cx="3456" cy="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80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0525" name="Object 109">
              <a:extLst>
                <a:ext uri="{FF2B5EF4-FFF2-40B4-BE49-F238E27FC236}">
                  <a16:creationId xmlns:a16="http://schemas.microsoft.com/office/drawing/2014/main" id="{6C6E7C27-6BD3-41B7-BCCE-02E1F564B1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8" y="3582"/>
            <a:ext cx="3381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MathType 5.0 Equation" r:id="rId10" imgW="1892160" imgH="241200" progId="Equation.DSMT4">
                    <p:embed/>
                  </p:oleObj>
                </mc:Choice>
                <mc:Fallback>
                  <p:oleObj name="MathType 5.0 Equation" r:id="rId10" imgW="1892160" imgH="241200" progId="Equation.DSMT4">
                    <p:embed/>
                    <p:pic>
                      <p:nvPicPr>
                        <p:cNvPr id="60525" name="Object 109">
                          <a:extLst>
                            <a:ext uri="{FF2B5EF4-FFF2-40B4-BE49-F238E27FC236}">
                              <a16:creationId xmlns:a16="http://schemas.microsoft.com/office/drawing/2014/main" id="{6C6E7C27-6BD3-41B7-BCCE-02E1F564B1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" y="3582"/>
                          <a:ext cx="3381" cy="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528" name="Oval 112">
            <a:extLst>
              <a:ext uri="{FF2B5EF4-FFF2-40B4-BE49-F238E27FC236}">
                <a16:creationId xmlns:a16="http://schemas.microsoft.com/office/drawing/2014/main" id="{4685ACE8-16C5-4C95-8883-F95633DBC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5538788"/>
            <a:ext cx="762000" cy="685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 sz="280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A65FDD-168C-3047-81F1-211321339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896" y="5796880"/>
            <a:ext cx="152400" cy="15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0AD5D3-3E13-F546-BD02-7F51C169220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" r="4660"/>
          <a:stretch/>
        </p:blipFill>
        <p:spPr>
          <a:xfrm>
            <a:off x="4662772" y="5650112"/>
            <a:ext cx="606855" cy="525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943F71-9997-DD46-8E69-13F9BBDDC7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627" y="5949280"/>
            <a:ext cx="317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27" grpId="0" animBg="1"/>
      <p:bldP spid="60513" grpId="0"/>
      <p:bldP spid="605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23" name="Rectangle 7">
            <a:extLst>
              <a:ext uri="{FF2B5EF4-FFF2-40B4-BE49-F238E27FC236}">
                <a16:creationId xmlns:a16="http://schemas.microsoft.com/office/drawing/2014/main" id="{2C787771-2334-4FF1-8501-A9CC9510D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3719576"/>
            <a:ext cx="8853168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Clr>
                <a:schemeClr val="hlink"/>
              </a:buClr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FF0000"/>
                </a:solidFill>
              </a:rPr>
              <a:t>迭代法</a:t>
            </a:r>
            <a:r>
              <a:rPr lang="zh-CN" altLang="en-US" sz="28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把方程组的解向量看作是某种极限过程的极限，从一个</a:t>
            </a:r>
            <a:r>
              <a:rPr lang="zh-CN" altLang="en-US" sz="2400" b="0" dirty="0">
                <a:solidFill>
                  <a:srgbClr val="FF0000"/>
                </a:solidFill>
                <a:highlight>
                  <a:srgbClr val="FFFF00"/>
                </a:highlight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初始向量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出发，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按照一定的</a:t>
            </a:r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迭代格式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构造出一个趋向于真解的无穷序列。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3F70C-59A6-49F4-93BE-7B0D05683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56" y="712648"/>
            <a:ext cx="9004644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FF0000"/>
                </a:solidFill>
              </a:rPr>
              <a:t>直接法</a:t>
            </a:r>
            <a:r>
              <a:rPr lang="zh-CN" altLang="en-US" sz="28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只包含有限次四则运算。在计算过程中都不发生舍入误差的假定下，计算结果就是原方程组的</a:t>
            </a:r>
            <a:r>
              <a:rPr lang="zh-CN" altLang="en-US" sz="24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精确解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。包括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E20D40-E1AB-42CC-9ECF-22C3AAB51D37}"/>
              </a:ext>
            </a:extLst>
          </p:cNvPr>
          <p:cNvSpPr txBox="1"/>
          <p:nvPr/>
        </p:nvSpPr>
        <p:spPr>
          <a:xfrm>
            <a:off x="2735796" y="1727465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2800" b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Gauss</a:t>
            </a: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消元法</a:t>
            </a:r>
            <a:r>
              <a:rPr lang="en-US" altLang="zh-CN" sz="2800" dirty="0">
                <a:solidFill>
                  <a:srgbClr val="0000CC"/>
                </a:solidFill>
                <a:ea typeface="楷体_GB2312" pitchFamily="49" charset="-122"/>
              </a:rPr>
              <a:t> </a:t>
            </a:r>
            <a:endParaRPr lang="zh-CN" altLang="en-US" sz="2800" dirty="0">
              <a:solidFill>
                <a:srgbClr val="0000CC"/>
              </a:solidFill>
              <a:ea typeface="楷体_GB2312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三角分解法  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DBD1C0-3A4C-40BD-816A-06ECA6AF7CD7}"/>
              </a:ext>
            </a:extLst>
          </p:cNvPr>
          <p:cNvSpPr txBox="1"/>
          <p:nvPr/>
        </p:nvSpPr>
        <p:spPr>
          <a:xfrm>
            <a:off x="2339752" y="4853478"/>
            <a:ext cx="5123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2800" b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Jacobi</a:t>
            </a: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</a:t>
            </a:r>
            <a:endParaRPr lang="en-US" altLang="zh-CN" sz="28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2800" b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Gauss-Seidel</a:t>
            </a: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</a:t>
            </a:r>
            <a:endParaRPr lang="en-US" altLang="zh-CN" sz="28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超松弛</a:t>
            </a:r>
            <a:r>
              <a:rPr lang="en-US" altLang="zh-CN" sz="2800" b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(SOR)</a:t>
            </a: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迭代法 </a:t>
            </a:r>
            <a:endParaRPr lang="en-US" altLang="zh-CN" sz="28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共轭梯度法 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81920609-D3E5-4642-8ADB-9B4F631F9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847" y="2715212"/>
            <a:ext cx="8526306" cy="892552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Remark</a:t>
            </a:r>
            <a:r>
              <a:rPr lang="zh-CN" altLang="en-US" sz="2800" b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由于运算过程中</a:t>
            </a:r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舍入误差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的存在，实际上直接方法得到的解也是方程组的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近似解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D1D5714-254A-4DF2-AAEB-FD251BAB2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" y="47981"/>
            <a:ext cx="6717694" cy="59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hlink"/>
              </a:buClr>
            </a:pPr>
            <a:r>
              <a:rPr lang="zh-CN" altLang="en-US" sz="2800" dirty="0">
                <a:solidFill>
                  <a:srgbClr val="0000CC"/>
                </a:solidFill>
                <a:latin typeface="+mn-ea"/>
                <a:ea typeface="+mn-ea"/>
              </a:rPr>
              <a:t>本章内容主要讲解线性方程组的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数值解法</a:t>
            </a:r>
          </a:p>
        </p:txBody>
      </p:sp>
    </p:spTree>
    <p:extLst>
      <p:ext uri="{BB962C8B-B14F-4D97-AF65-F5344CB8AC3E}">
        <p14:creationId xmlns:p14="http://schemas.microsoft.com/office/powerpoint/2010/main" val="8510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23" grpId="0"/>
      <p:bldP spid="7" grpId="0"/>
      <p:bldP spid="2" grpId="0"/>
      <p:bldP spid="9" grpId="0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87" name="Group 147">
            <a:extLst>
              <a:ext uri="{FF2B5EF4-FFF2-40B4-BE49-F238E27FC236}">
                <a16:creationId xmlns:a16="http://schemas.microsoft.com/office/drawing/2014/main" id="{5ED5DEF0-030B-4FB0-A0AC-E63588AB622E}"/>
              </a:ext>
            </a:extLst>
          </p:cNvPr>
          <p:cNvGrpSpPr>
            <a:grpSpLocks/>
          </p:cNvGrpSpPr>
          <p:nvPr/>
        </p:nvGrpSpPr>
        <p:grpSpPr bwMode="auto">
          <a:xfrm>
            <a:off x="252412" y="225425"/>
            <a:ext cx="8643939" cy="552450"/>
            <a:chOff x="159" y="142"/>
            <a:chExt cx="5445" cy="348"/>
          </a:xfrm>
        </p:grpSpPr>
        <p:sp>
          <p:nvSpPr>
            <p:cNvPr id="61558" name="Rectangle 118">
              <a:extLst>
                <a:ext uri="{FF2B5EF4-FFF2-40B4-BE49-F238E27FC236}">
                  <a16:creationId xmlns:a16="http://schemas.microsoft.com/office/drawing/2014/main" id="{167BF8AD-565A-4A19-807A-50CB5E8B2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" y="142"/>
              <a:ext cx="544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如果     和    与</a:t>
              </a:r>
              <a:r>
                <a:rPr lang="en-US" altLang="zh-CN" sz="2800" i="1" dirty="0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无关，称之为单步定常线性迭代法：</a:t>
              </a:r>
            </a:p>
          </p:txBody>
        </p:sp>
        <p:graphicFrame>
          <p:nvGraphicFramePr>
            <p:cNvPr id="61559" name="Object 119">
              <a:extLst>
                <a:ext uri="{FF2B5EF4-FFF2-40B4-BE49-F238E27FC236}">
                  <a16:creationId xmlns:a16="http://schemas.microsoft.com/office/drawing/2014/main" id="{C0594583-C7A7-4BC1-9C5A-BEB00BCB1F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7" y="184"/>
            <a:ext cx="273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040" imgH="228600" progId="Equation.DSMT4">
                    <p:embed/>
                  </p:oleObj>
                </mc:Choice>
                <mc:Fallback>
                  <p:oleObj name="Equation" r:id="rId2" imgW="203040" imgH="228600" progId="Equation.DSMT4">
                    <p:embed/>
                    <p:pic>
                      <p:nvPicPr>
                        <p:cNvPr id="61559" name="Object 119">
                          <a:extLst>
                            <a:ext uri="{FF2B5EF4-FFF2-40B4-BE49-F238E27FC236}">
                              <a16:creationId xmlns:a16="http://schemas.microsoft.com/office/drawing/2014/main" id="{C0594583-C7A7-4BC1-9C5A-BEB00BCB1F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184"/>
                          <a:ext cx="273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0" name="Object 120">
              <a:extLst>
                <a:ext uri="{FF2B5EF4-FFF2-40B4-BE49-F238E27FC236}">
                  <a16:creationId xmlns:a16="http://schemas.microsoft.com/office/drawing/2014/main" id="{317453EB-D76E-457A-BF0B-D1A4CCFBC6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0" y="154"/>
            <a:ext cx="25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28600" progId="Equation.DSMT4">
                    <p:embed/>
                  </p:oleObj>
                </mc:Choice>
                <mc:Fallback>
                  <p:oleObj name="Equation" r:id="rId4" imgW="190440" imgH="228600" progId="Equation.DSMT4">
                    <p:embed/>
                    <p:pic>
                      <p:nvPicPr>
                        <p:cNvPr id="61560" name="Object 120">
                          <a:extLst>
                            <a:ext uri="{FF2B5EF4-FFF2-40B4-BE49-F238E27FC236}">
                              <a16:creationId xmlns:a16="http://schemas.microsoft.com/office/drawing/2014/main" id="{317453EB-D76E-457A-BF0B-D1A4CCFBC6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154"/>
                          <a:ext cx="255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566" name="Group 126">
            <a:extLst>
              <a:ext uri="{FF2B5EF4-FFF2-40B4-BE49-F238E27FC236}">
                <a16:creationId xmlns:a16="http://schemas.microsoft.com/office/drawing/2014/main" id="{ABBB3FC5-66DE-4535-8A9B-B9E23CD7A0F4}"/>
              </a:ext>
            </a:extLst>
          </p:cNvPr>
          <p:cNvGrpSpPr>
            <a:grpSpLocks/>
          </p:cNvGrpSpPr>
          <p:nvPr/>
        </p:nvGrpSpPr>
        <p:grpSpPr bwMode="auto">
          <a:xfrm>
            <a:off x="1718469" y="1031876"/>
            <a:ext cx="5707063" cy="800100"/>
            <a:chOff x="1140" y="633"/>
            <a:chExt cx="3804" cy="672"/>
          </a:xfrm>
        </p:grpSpPr>
        <p:sp>
          <p:nvSpPr>
            <p:cNvPr id="61563" name="Rectangle 123">
              <a:extLst>
                <a:ext uri="{FF2B5EF4-FFF2-40B4-BE49-F238E27FC236}">
                  <a16:creationId xmlns:a16="http://schemas.microsoft.com/office/drawing/2014/main" id="{7C08B841-9B96-4FAD-8B87-AE95BDD71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633"/>
              <a:ext cx="3804" cy="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64" name="Object 124">
              <a:extLst>
                <a:ext uri="{FF2B5EF4-FFF2-40B4-BE49-F238E27FC236}">
                  <a16:creationId xmlns:a16="http://schemas.microsoft.com/office/drawing/2014/main" id="{459C1FA1-ECCC-44B6-90E0-B490B0B6D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0" y="727"/>
            <a:ext cx="3628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90640" imgH="228600" progId="Equation.DSMT4">
                    <p:embed/>
                  </p:oleObj>
                </mc:Choice>
                <mc:Fallback>
                  <p:oleObj name="Equation" r:id="rId6" imgW="1790640" imgH="228600" progId="Equation.DSMT4">
                    <p:embed/>
                    <p:pic>
                      <p:nvPicPr>
                        <p:cNvPr id="61564" name="Object 124">
                          <a:extLst>
                            <a:ext uri="{FF2B5EF4-FFF2-40B4-BE49-F238E27FC236}">
                              <a16:creationId xmlns:a16="http://schemas.microsoft.com/office/drawing/2014/main" id="{459C1FA1-ECCC-44B6-90E0-B490B0B6D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727"/>
                          <a:ext cx="3628" cy="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570" name="Group 130">
            <a:extLst>
              <a:ext uri="{FF2B5EF4-FFF2-40B4-BE49-F238E27FC236}">
                <a16:creationId xmlns:a16="http://schemas.microsoft.com/office/drawing/2014/main" id="{CCA6B045-A793-4CD4-99F3-6114A022EA9C}"/>
              </a:ext>
            </a:extLst>
          </p:cNvPr>
          <p:cNvGrpSpPr>
            <a:grpSpLocks/>
          </p:cNvGrpSpPr>
          <p:nvPr/>
        </p:nvGrpSpPr>
        <p:grpSpPr bwMode="auto">
          <a:xfrm>
            <a:off x="177143" y="2218783"/>
            <a:ext cx="5907025" cy="523520"/>
            <a:chOff x="352" y="2210"/>
            <a:chExt cx="3955" cy="459"/>
          </a:xfrm>
        </p:grpSpPr>
        <p:graphicFrame>
          <p:nvGraphicFramePr>
            <p:cNvPr id="61568" name="Object 128">
              <a:extLst>
                <a:ext uri="{FF2B5EF4-FFF2-40B4-BE49-F238E27FC236}">
                  <a16:creationId xmlns:a16="http://schemas.microsoft.com/office/drawing/2014/main" id="{5F503918-5CDC-405A-85A6-10008DC2AA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0" y="2223"/>
            <a:ext cx="3657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65080" imgH="228600" progId="Equation.DSMT4">
                    <p:embed/>
                  </p:oleObj>
                </mc:Choice>
                <mc:Fallback>
                  <p:oleObj name="Equation" r:id="rId8" imgW="1765080" imgH="228600" progId="Equation.DSMT4">
                    <p:embed/>
                    <p:pic>
                      <p:nvPicPr>
                        <p:cNvPr id="61568" name="Object 128">
                          <a:extLst>
                            <a:ext uri="{FF2B5EF4-FFF2-40B4-BE49-F238E27FC236}">
                              <a16:creationId xmlns:a16="http://schemas.microsoft.com/office/drawing/2014/main" id="{5F503918-5CDC-405A-85A6-10008DC2AA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" y="2223"/>
                          <a:ext cx="3657" cy="4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69" name="Rectangle 129">
              <a:extLst>
                <a:ext uri="{FF2B5EF4-FFF2-40B4-BE49-F238E27FC236}">
                  <a16:creationId xmlns:a16="http://schemas.microsoft.com/office/drawing/2014/main" id="{F157FBB7-2ABB-42A4-9002-41D68D051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2210"/>
              <a:ext cx="341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chemeClr val="tx1"/>
                  </a:solidFill>
                  <a:latin typeface="楷体_GB2312" pitchFamily="49" charset="-122"/>
                </a:rPr>
                <a:t>设</a:t>
              </a:r>
            </a:p>
          </p:txBody>
        </p:sp>
      </p:grpSp>
      <p:sp>
        <p:nvSpPr>
          <p:cNvPr id="61571" name="Rectangle 131">
            <a:extLst>
              <a:ext uri="{FF2B5EF4-FFF2-40B4-BE49-F238E27FC236}">
                <a16:creationId xmlns:a16="http://schemas.microsoft.com/office/drawing/2014/main" id="{0A0BE81C-0AA4-42F7-878B-4BA7ED35F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176" y="2204864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如果方程组</a:t>
            </a:r>
          </a:p>
        </p:txBody>
      </p:sp>
      <p:graphicFrame>
        <p:nvGraphicFramePr>
          <p:cNvPr id="61572" name="Object 132">
            <a:extLst>
              <a:ext uri="{FF2B5EF4-FFF2-40B4-BE49-F238E27FC236}">
                <a16:creationId xmlns:a16="http://schemas.microsoft.com/office/drawing/2014/main" id="{8942762F-C176-4494-9036-0C8B8C54E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235745"/>
              </p:ext>
            </p:extLst>
          </p:nvPr>
        </p:nvGraphicFramePr>
        <p:xfrm>
          <a:off x="1964744" y="2965819"/>
          <a:ext cx="1454816" cy="53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2400" imgH="177480" progId="Equation.DSMT4">
                  <p:embed/>
                </p:oleObj>
              </mc:Choice>
              <mc:Fallback>
                <p:oleObj name="Equation" r:id="rId10" imgW="482400" imgH="177480" progId="Equation.DSMT4">
                  <p:embed/>
                  <p:pic>
                    <p:nvPicPr>
                      <p:cNvPr id="61572" name="Object 132">
                        <a:extLst>
                          <a:ext uri="{FF2B5EF4-FFF2-40B4-BE49-F238E27FC236}">
                            <a16:creationId xmlns:a16="http://schemas.microsoft.com/office/drawing/2014/main" id="{8942762F-C176-4494-9036-0C8B8C54E9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744" y="2965819"/>
                        <a:ext cx="1454816" cy="535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3" name="Object 133">
            <a:extLst>
              <a:ext uri="{FF2B5EF4-FFF2-40B4-BE49-F238E27FC236}">
                <a16:creationId xmlns:a16="http://schemas.microsoft.com/office/drawing/2014/main" id="{1E9F6777-3D26-4638-9037-4119C64D18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93599"/>
              </p:ext>
            </p:extLst>
          </p:nvPr>
        </p:nvGraphicFramePr>
        <p:xfrm>
          <a:off x="3416146" y="2927029"/>
          <a:ext cx="3028062" cy="64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52200" imgH="203040" progId="Equation.DSMT4">
                  <p:embed/>
                </p:oleObj>
              </mc:Choice>
              <mc:Fallback>
                <p:oleObj name="Equation" r:id="rId12" imgW="952200" imgH="203040" progId="Equation.DSMT4">
                  <p:embed/>
                  <p:pic>
                    <p:nvPicPr>
                      <p:cNvPr id="61573" name="Object 133">
                        <a:extLst>
                          <a:ext uri="{FF2B5EF4-FFF2-40B4-BE49-F238E27FC236}">
                            <a16:creationId xmlns:a16="http://schemas.microsoft.com/office/drawing/2014/main" id="{1E9F6777-3D26-4638-9037-4119C64D18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146" y="2927029"/>
                        <a:ext cx="3028062" cy="64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4" name="Rectangle 134">
            <a:extLst>
              <a:ext uri="{FF2B5EF4-FFF2-40B4-BE49-F238E27FC236}">
                <a16:creationId xmlns:a16="http://schemas.microsoft.com/office/drawing/2014/main" id="{C606DD4C-CB13-4A3B-80B6-D0DD87D79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3" y="3903439"/>
            <a:ext cx="45159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则可以构造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单步定常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线性迭代法</a:t>
            </a:r>
          </a:p>
        </p:txBody>
      </p:sp>
      <p:graphicFrame>
        <p:nvGraphicFramePr>
          <p:cNvPr id="61575" name="Object 135">
            <a:extLst>
              <a:ext uri="{FF2B5EF4-FFF2-40B4-BE49-F238E27FC236}">
                <a16:creationId xmlns:a16="http://schemas.microsoft.com/office/drawing/2014/main" id="{05004058-CB3B-44A9-90A3-67692C698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8706" y="3716127"/>
          <a:ext cx="3185388" cy="714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17440" imgH="228600" progId="Equation.DSMT4">
                  <p:embed/>
                </p:oleObj>
              </mc:Choice>
              <mc:Fallback>
                <p:oleObj name="Equation" r:id="rId14" imgW="1117440" imgH="228600" progId="Equation.DSMT4">
                  <p:embed/>
                  <p:pic>
                    <p:nvPicPr>
                      <p:cNvPr id="61575" name="Object 135">
                        <a:extLst>
                          <a:ext uri="{FF2B5EF4-FFF2-40B4-BE49-F238E27FC236}">
                            <a16:creationId xmlns:a16="http://schemas.microsoft.com/office/drawing/2014/main" id="{05004058-CB3B-44A9-90A3-67692C6989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706" y="3716127"/>
                        <a:ext cx="3185388" cy="714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83" name="Group 143">
            <a:extLst>
              <a:ext uri="{FF2B5EF4-FFF2-40B4-BE49-F238E27FC236}">
                <a16:creationId xmlns:a16="http://schemas.microsoft.com/office/drawing/2014/main" id="{7D28A027-64AF-4008-8C31-E6115AB7A922}"/>
              </a:ext>
            </a:extLst>
          </p:cNvPr>
          <p:cNvGrpSpPr>
            <a:grpSpLocks/>
          </p:cNvGrpSpPr>
          <p:nvPr/>
        </p:nvGrpSpPr>
        <p:grpSpPr bwMode="auto">
          <a:xfrm>
            <a:off x="269075" y="4674212"/>
            <a:ext cx="7127875" cy="1511300"/>
            <a:chOff x="144" y="2770"/>
            <a:chExt cx="4490" cy="952"/>
          </a:xfrm>
        </p:grpSpPr>
        <p:grpSp>
          <p:nvGrpSpPr>
            <p:cNvPr id="61579" name="Group 139">
              <a:extLst>
                <a:ext uri="{FF2B5EF4-FFF2-40B4-BE49-F238E27FC236}">
                  <a16:creationId xmlns:a16="http://schemas.microsoft.com/office/drawing/2014/main" id="{09D77455-0285-41EA-B56E-0974B4C821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2770"/>
              <a:ext cx="4490" cy="393"/>
              <a:chOff x="192" y="2806"/>
              <a:chExt cx="4490" cy="393"/>
            </a:xfrm>
          </p:grpSpPr>
          <p:sp>
            <p:nvSpPr>
              <p:cNvPr id="61576" name="Rectangle 136">
                <a:extLst>
                  <a:ext uri="{FF2B5EF4-FFF2-40B4-BE49-F238E27FC236}">
                    <a16:creationId xmlns:a16="http://schemas.microsoft.com/office/drawing/2014/main" id="{715B0C22-356B-4380-9536-A36514264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893"/>
                <a:ext cx="426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当迭代公式产生的序列            收敛到方程组的解</a:t>
                </a:r>
              </a:p>
            </p:txBody>
          </p:sp>
          <p:graphicFrame>
            <p:nvGraphicFramePr>
              <p:cNvPr id="61577" name="Object 137">
                <a:extLst>
                  <a:ext uri="{FF2B5EF4-FFF2-40B4-BE49-F238E27FC236}">
                    <a16:creationId xmlns:a16="http://schemas.microsoft.com/office/drawing/2014/main" id="{541BFE0E-1382-41C7-9020-DEF6984A2A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89" y="2845"/>
              <a:ext cx="626" cy="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583920" imgH="330120" progId="Equation.DSMT4">
                      <p:embed/>
                    </p:oleObj>
                  </mc:Choice>
                  <mc:Fallback>
                    <p:oleObj name="Equation" r:id="rId16" imgW="583920" imgH="330120" progId="Equation.DSMT4">
                      <p:embed/>
                      <p:pic>
                        <p:nvPicPr>
                          <p:cNvPr id="61577" name="Object 137">
                            <a:extLst>
                              <a:ext uri="{FF2B5EF4-FFF2-40B4-BE49-F238E27FC236}">
                                <a16:creationId xmlns:a16="http://schemas.microsoft.com/office/drawing/2014/main" id="{541BFE0E-1382-41C7-9020-DEF6984A2A2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89" y="2845"/>
                            <a:ext cx="626" cy="3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78" name="Object 138">
                <a:extLst>
                  <a:ext uri="{FF2B5EF4-FFF2-40B4-BE49-F238E27FC236}">
                    <a16:creationId xmlns:a16="http://schemas.microsoft.com/office/drawing/2014/main" id="{54F07758-2327-4AB1-A525-73E6A6C2A7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959"/>
                  </p:ext>
                </p:extLst>
              </p:nvPr>
            </p:nvGraphicFramePr>
            <p:xfrm>
              <a:off x="4354" y="2806"/>
              <a:ext cx="328" cy="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8" imgW="190440" imgH="203040" progId="Equation.DSMT4">
                      <p:embed/>
                    </p:oleObj>
                  </mc:Choice>
                  <mc:Fallback>
                    <p:oleObj name="Equation" r:id="rId18" imgW="190440" imgH="203040" progId="Equation.DSMT4">
                      <p:embed/>
                      <p:pic>
                        <p:nvPicPr>
                          <p:cNvPr id="61578" name="Object 138">
                            <a:extLst>
                              <a:ext uri="{FF2B5EF4-FFF2-40B4-BE49-F238E27FC236}">
                                <a16:creationId xmlns:a16="http://schemas.microsoft.com/office/drawing/2014/main" id="{54F07758-2327-4AB1-A525-73E6A6C2A70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54" y="2806"/>
                            <a:ext cx="328" cy="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1580" name="Rectangle 140">
              <a:extLst>
                <a:ext uri="{FF2B5EF4-FFF2-40B4-BE49-F238E27FC236}">
                  <a16:creationId xmlns:a16="http://schemas.microsoft.com/office/drawing/2014/main" id="{B513BD6C-64F8-4E6E-BDAB-A3B9EE2A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325"/>
              <a:ext cx="39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即                         ，则称该迭代法是</a:t>
              </a:r>
              <a:r>
                <a:rPr lang="zh-CN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收敛</a:t>
              </a:r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的。</a:t>
              </a:r>
            </a:p>
          </p:txBody>
        </p:sp>
        <p:graphicFrame>
          <p:nvGraphicFramePr>
            <p:cNvPr id="61581" name="Object 141">
              <a:extLst>
                <a:ext uri="{FF2B5EF4-FFF2-40B4-BE49-F238E27FC236}">
                  <a16:creationId xmlns:a16="http://schemas.microsoft.com/office/drawing/2014/main" id="{0D0AAA3F-5B8F-467C-9B6B-0DC452F19F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" y="3219"/>
            <a:ext cx="1399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812520" imgH="291960" progId="Equation.DSMT4">
                    <p:embed/>
                  </p:oleObj>
                </mc:Choice>
                <mc:Fallback>
                  <p:oleObj name="Equation" r:id="rId20" imgW="812520" imgH="291960" progId="Equation.DSMT4">
                    <p:embed/>
                    <p:pic>
                      <p:nvPicPr>
                        <p:cNvPr id="61581" name="Object 141">
                          <a:extLst>
                            <a:ext uri="{FF2B5EF4-FFF2-40B4-BE49-F238E27FC236}">
                              <a16:creationId xmlns:a16="http://schemas.microsoft.com/office/drawing/2014/main" id="{0D0AAA3F-5B8F-467C-9B6B-0DC452F19F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" y="3219"/>
                          <a:ext cx="1399" cy="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7685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71" grpId="0"/>
      <p:bldP spid="6157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21" name="Group 209">
            <a:extLst>
              <a:ext uri="{FF2B5EF4-FFF2-40B4-BE49-F238E27FC236}">
                <a16:creationId xmlns:a16="http://schemas.microsoft.com/office/drawing/2014/main" id="{360C3358-7548-4A5B-8257-230DFB68F8F1}"/>
              </a:ext>
            </a:extLst>
          </p:cNvPr>
          <p:cNvGrpSpPr>
            <a:grpSpLocks/>
          </p:cNvGrpSpPr>
          <p:nvPr/>
        </p:nvGrpSpPr>
        <p:grpSpPr bwMode="auto">
          <a:xfrm>
            <a:off x="323528" y="548680"/>
            <a:ext cx="5944435" cy="2566931"/>
            <a:chOff x="70" y="89"/>
            <a:chExt cx="3342" cy="1615"/>
          </a:xfrm>
        </p:grpSpPr>
        <p:sp>
          <p:nvSpPr>
            <p:cNvPr id="64689" name="Rectangle 177">
              <a:extLst>
                <a:ext uri="{FF2B5EF4-FFF2-40B4-BE49-F238E27FC236}">
                  <a16:creationId xmlns:a16="http://schemas.microsoft.com/office/drawing/2014/main" id="{D332306C-774F-4C55-9041-9DB89CFC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" y="89"/>
              <a:ext cx="272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定义</a:t>
              </a:r>
              <a:r>
                <a:rPr lang="en-US" altLang="zh-CN" sz="2400" dirty="0">
                  <a:solidFill>
                    <a:schemeClr val="tx1"/>
                  </a:solidFill>
                  <a:latin typeface="+mn-ea"/>
                  <a:ea typeface="+mn-ea"/>
                </a:rPr>
                <a:t>3.5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    下面三个命题是等价的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：</a:t>
              </a:r>
            </a:p>
          </p:txBody>
        </p:sp>
        <p:grpSp>
          <p:nvGrpSpPr>
            <p:cNvPr id="64698" name="Group 186">
              <a:extLst>
                <a:ext uri="{FF2B5EF4-FFF2-40B4-BE49-F238E27FC236}">
                  <a16:creationId xmlns:a16="http://schemas.microsoft.com/office/drawing/2014/main" id="{8234CA50-8E41-412E-B710-C8373835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950"/>
              <a:ext cx="1233" cy="349"/>
              <a:chOff x="192" y="1285"/>
              <a:chExt cx="1233" cy="349"/>
            </a:xfrm>
          </p:grpSpPr>
          <p:sp>
            <p:nvSpPr>
              <p:cNvPr id="64699" name="Rectangle 187">
                <a:extLst>
                  <a:ext uri="{FF2B5EF4-FFF2-40B4-BE49-F238E27FC236}">
                    <a16:creationId xmlns:a16="http://schemas.microsoft.com/office/drawing/2014/main" id="{2228A12E-CC04-4D21-8887-0457DBD6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343"/>
                <a:ext cx="28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400">
                    <a:solidFill>
                      <a:srgbClr val="FF0000"/>
                    </a:solidFill>
                    <a:latin typeface="+mn-ea"/>
                    <a:ea typeface="+mn-ea"/>
                    <a:sym typeface="Wingdings 2" panose="05020102010507070707" pitchFamily="18" charset="2"/>
                  </a:rPr>
                  <a:t></a:t>
                </a:r>
                <a:endParaRPr lang="en-US" altLang="zh-CN" sz="2400">
                  <a:solidFill>
                    <a:srgbClr val="0000FF"/>
                  </a:solidFill>
                  <a:latin typeface="+mn-ea"/>
                  <a:ea typeface="+mn-ea"/>
                  <a:sym typeface="Wingdings 2" panose="05020102010507070707" pitchFamily="18" charset="2"/>
                </a:endParaRPr>
              </a:p>
            </p:txBody>
          </p:sp>
          <p:graphicFrame>
            <p:nvGraphicFramePr>
              <p:cNvPr id="64700" name="Object 188">
                <a:extLst>
                  <a:ext uri="{FF2B5EF4-FFF2-40B4-BE49-F238E27FC236}">
                    <a16:creationId xmlns:a16="http://schemas.microsoft.com/office/drawing/2014/main" id="{6456AF1C-09A7-4347-8B49-090B34907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91869"/>
                  </p:ext>
                </p:extLst>
              </p:nvPr>
            </p:nvGraphicFramePr>
            <p:xfrm>
              <a:off x="487" y="1285"/>
              <a:ext cx="938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571320" imgH="203040" progId="Equation.DSMT4">
                      <p:embed/>
                    </p:oleObj>
                  </mc:Choice>
                  <mc:Fallback>
                    <p:oleObj name="Equation" r:id="rId4" imgW="571320" imgH="203040" progId="Equation.DSMT4">
                      <p:embed/>
                      <p:pic>
                        <p:nvPicPr>
                          <p:cNvPr id="64700" name="Object 188">
                            <a:extLst>
                              <a:ext uri="{FF2B5EF4-FFF2-40B4-BE49-F238E27FC236}">
                                <a16:creationId xmlns:a16="http://schemas.microsoft.com/office/drawing/2014/main" id="{6456AF1C-09A7-4347-8B49-090B34907D0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" y="1285"/>
                            <a:ext cx="938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4701" name="Group 189">
              <a:extLst>
                <a:ext uri="{FF2B5EF4-FFF2-40B4-BE49-F238E27FC236}">
                  <a16:creationId xmlns:a16="http://schemas.microsoft.com/office/drawing/2014/main" id="{7820D1BD-4F23-4E3B-8FF3-E26B5AD24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" y="1391"/>
              <a:ext cx="3259" cy="313"/>
              <a:chOff x="288" y="2569"/>
              <a:chExt cx="3259" cy="313"/>
            </a:xfrm>
          </p:grpSpPr>
          <p:sp>
            <p:nvSpPr>
              <p:cNvPr id="64702" name="Rectangle 190">
                <a:extLst>
                  <a:ext uri="{FF2B5EF4-FFF2-40B4-BE49-F238E27FC236}">
                    <a16:creationId xmlns:a16="http://schemas.microsoft.com/office/drawing/2014/main" id="{D383EAC8-2B86-4931-971A-5A2B0EE21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591"/>
                <a:ext cx="28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  <a:ea typeface="+mn-ea"/>
                    <a:sym typeface="Wingdings 2" panose="05020102010507070707" pitchFamily="18" charset="2"/>
                  </a:rPr>
                  <a:t></a:t>
                </a:r>
                <a:endParaRPr lang="en-US" altLang="zh-CN" sz="24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703" name="Rectangle 191">
                <a:extLst>
                  <a:ext uri="{FF2B5EF4-FFF2-40B4-BE49-F238E27FC236}">
                    <a16:creationId xmlns:a16="http://schemas.microsoft.com/office/drawing/2014/main" id="{3496A256-36D3-4AF4-9E57-A2F0FF004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" y="2569"/>
                <a:ext cx="3002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至少存在一种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从属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矩阵范数       ，使得</a:t>
                </a:r>
              </a:p>
            </p:txBody>
          </p:sp>
        </p:grpSp>
        <p:grpSp>
          <p:nvGrpSpPr>
            <p:cNvPr id="64720" name="Group 208">
              <a:extLst>
                <a:ext uri="{FF2B5EF4-FFF2-40B4-BE49-F238E27FC236}">
                  <a16:creationId xmlns:a16="http://schemas.microsoft.com/office/drawing/2014/main" id="{01C95B3E-757A-4B13-B7B4-0CE86240B1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519"/>
              <a:ext cx="3262" cy="325"/>
              <a:chOff x="195" y="2989"/>
              <a:chExt cx="3262" cy="325"/>
            </a:xfrm>
          </p:grpSpPr>
          <p:sp>
            <p:nvSpPr>
              <p:cNvPr id="64697" name="Rectangle 185">
                <a:extLst>
                  <a:ext uri="{FF2B5EF4-FFF2-40B4-BE49-F238E27FC236}">
                    <a16:creationId xmlns:a16="http://schemas.microsoft.com/office/drawing/2014/main" id="{8D0C10AF-CA83-49F4-96AD-8B5A8D7B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3023"/>
                <a:ext cx="28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400">
                    <a:solidFill>
                      <a:srgbClr val="FF0000"/>
                    </a:solidFill>
                    <a:latin typeface="+mn-ea"/>
                    <a:ea typeface="+mn-ea"/>
                    <a:sym typeface="Wingdings 2" panose="05020102010507070707" pitchFamily="18" charset="2"/>
                  </a:rPr>
                  <a:t></a:t>
                </a:r>
                <a:endParaRPr lang="en-US" altLang="zh-CN" sz="2400">
                  <a:solidFill>
                    <a:srgbClr val="0000FF"/>
                  </a:solidFill>
                  <a:latin typeface="+mn-ea"/>
                  <a:ea typeface="+mn-ea"/>
                  <a:sym typeface="Wingdings 2" panose="05020102010507070707" pitchFamily="18" charset="2"/>
                </a:endParaRPr>
              </a:p>
            </p:txBody>
          </p:sp>
          <p:sp>
            <p:nvSpPr>
              <p:cNvPr id="64718" name="Rectangle 206">
                <a:extLst>
                  <a:ext uri="{FF2B5EF4-FFF2-40B4-BE49-F238E27FC236}">
                    <a16:creationId xmlns:a16="http://schemas.microsoft.com/office/drawing/2014/main" id="{457899AD-BD58-4265-8873-EED647032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" y="3001"/>
                <a:ext cx="297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迭代法                                  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收敛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  <a:ea typeface="+mn-ea"/>
                  </a:rPr>
                  <a:t>；</a:t>
                </a:r>
              </a:p>
            </p:txBody>
          </p:sp>
          <p:graphicFrame>
            <p:nvGraphicFramePr>
              <p:cNvPr id="64719" name="Object 207">
                <a:extLst>
                  <a:ext uri="{FF2B5EF4-FFF2-40B4-BE49-F238E27FC236}">
                    <a16:creationId xmlns:a16="http://schemas.microsoft.com/office/drawing/2014/main" id="{89AD661F-1457-4824-B44D-403A6936E2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6" y="2989"/>
              <a:ext cx="1520" cy="3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117440" imgH="228600" progId="Equation.DSMT4">
                      <p:embed/>
                    </p:oleObj>
                  </mc:Choice>
                  <mc:Fallback>
                    <p:oleObj name="Equation" r:id="rId6" imgW="1117440" imgH="228600" progId="Equation.DSMT4">
                      <p:embed/>
                      <p:pic>
                        <p:nvPicPr>
                          <p:cNvPr id="64719" name="Object 207">
                            <a:extLst>
                              <a:ext uri="{FF2B5EF4-FFF2-40B4-BE49-F238E27FC236}">
                                <a16:creationId xmlns:a16="http://schemas.microsoft.com/office/drawing/2014/main" id="{89AD661F-1457-4824-B44D-403A6936E29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36" y="2989"/>
                            <a:ext cx="1520" cy="3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4744" name="Group 232">
            <a:extLst>
              <a:ext uri="{FF2B5EF4-FFF2-40B4-BE49-F238E27FC236}">
                <a16:creationId xmlns:a16="http://schemas.microsoft.com/office/drawing/2014/main" id="{88200B65-393D-4530-AA70-6C8FA6A343C1}"/>
              </a:ext>
            </a:extLst>
          </p:cNvPr>
          <p:cNvGrpSpPr>
            <a:grpSpLocks/>
          </p:cNvGrpSpPr>
          <p:nvPr/>
        </p:nvGrpSpPr>
        <p:grpSpPr bwMode="auto">
          <a:xfrm>
            <a:off x="301020" y="3742390"/>
            <a:ext cx="8707313" cy="1209323"/>
            <a:chOff x="384" y="2064"/>
            <a:chExt cx="4800" cy="768"/>
          </a:xfrm>
        </p:grpSpPr>
        <p:sp>
          <p:nvSpPr>
            <p:cNvPr id="64723" name="Rectangle 211">
              <a:extLst>
                <a:ext uri="{FF2B5EF4-FFF2-40B4-BE49-F238E27FC236}">
                  <a16:creationId xmlns:a16="http://schemas.microsoft.com/office/drawing/2014/main" id="{BE13C4A2-4A27-4446-B3C3-32DD9FE37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64"/>
              <a:ext cx="4800" cy="768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由于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  <a:ea typeface="+mn-ea"/>
                </a:rPr>
                <a:t>谱半径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不易计算，实际验证时主要利用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  <a:ea typeface="+mn-ea"/>
                  <a:sym typeface="Wingdings 2" panose="05020102010507070707" pitchFamily="18" charset="2"/>
                </a:rPr>
                <a:t>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  <a:sym typeface="Wingdings 2" panose="05020102010507070707" pitchFamily="18" charset="2"/>
                </a:rPr>
                <a:t>，采用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矩阵的</a:t>
              </a:r>
              <a:r>
                <a:rPr lang="en-US" altLang="zh-CN" sz="2400" dirty="0">
                  <a:solidFill>
                    <a:srgbClr val="FF0000"/>
                  </a:solidFill>
                  <a:latin typeface="+mn-ea"/>
                  <a:ea typeface="+mn-ea"/>
                </a:rPr>
                <a:t>1-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范</a:t>
              </a:r>
              <a:endParaRPr lang="en-US" altLang="zh-CN" sz="240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algn="l"/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数、     </a:t>
              </a:r>
              <a:r>
                <a:rPr lang="en-US" altLang="zh-CN" sz="2400" dirty="0">
                  <a:solidFill>
                    <a:srgbClr val="FF0000"/>
                  </a:solidFill>
                  <a:latin typeface="+mn-ea"/>
                  <a:ea typeface="+mn-ea"/>
                </a:rPr>
                <a:t>-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范数或者</a:t>
              </a:r>
              <a:r>
                <a: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400" dirty="0">
                  <a:solidFill>
                    <a:srgbClr val="FF0000"/>
                  </a:solidFill>
                  <a:latin typeface="+mn-ea"/>
                  <a:ea typeface="+mn-ea"/>
                </a:rPr>
                <a:t>-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范数。</a:t>
              </a:r>
            </a:p>
          </p:txBody>
        </p:sp>
        <p:graphicFrame>
          <p:nvGraphicFramePr>
            <p:cNvPr id="64724" name="Object 212">
              <a:extLst>
                <a:ext uri="{FF2B5EF4-FFF2-40B4-BE49-F238E27FC236}">
                  <a16:creationId xmlns:a16="http://schemas.microsoft.com/office/drawing/2014/main" id="{F364B8A8-BA6B-4F0B-A036-81A3CF8DCB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2389378"/>
                </p:ext>
              </p:extLst>
            </p:nvPr>
          </p:nvGraphicFramePr>
          <p:xfrm>
            <a:off x="696" y="2460"/>
            <a:ext cx="29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4880" imgH="126720" progId="Equation.DSMT4">
                    <p:embed/>
                  </p:oleObj>
                </mc:Choice>
                <mc:Fallback>
                  <p:oleObj name="Equation" r:id="rId8" imgW="164880" imgH="126720" progId="Equation.DSMT4">
                    <p:embed/>
                    <p:pic>
                      <p:nvPicPr>
                        <p:cNvPr id="64724" name="Object 212">
                          <a:extLst>
                            <a:ext uri="{FF2B5EF4-FFF2-40B4-BE49-F238E27FC236}">
                              <a16:creationId xmlns:a16="http://schemas.microsoft.com/office/drawing/2014/main" id="{F364B8A8-BA6B-4F0B-A036-81A3CF8DCB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" y="2460"/>
                          <a:ext cx="29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CF1E6BA-AEF9-4BD5-AA89-BE0B42A9E7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74" y="2708920"/>
            <a:ext cx="444398" cy="31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1F53CF-7D5A-45FA-87A5-0099D5972E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60" y="2708920"/>
            <a:ext cx="1044244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B8754D99-F84B-4212-BEF0-4504CE282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116144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 b="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3.4.2 Jacobi</a:t>
            </a:r>
            <a:r>
              <a:rPr lang="zh-CN" altLang="en-US" sz="3200" b="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（雅可比）迭代法</a:t>
            </a:r>
            <a:endParaRPr lang="en-US" altLang="zh-CN" sz="3200" b="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55533" name="Group 237">
            <a:extLst>
              <a:ext uri="{FF2B5EF4-FFF2-40B4-BE49-F238E27FC236}">
                <a16:creationId xmlns:a16="http://schemas.microsoft.com/office/drawing/2014/main" id="{EFB55E64-8FEB-4142-A82A-C4BEA77FA694}"/>
              </a:ext>
            </a:extLst>
          </p:cNvPr>
          <p:cNvGrpSpPr>
            <a:grpSpLocks/>
          </p:cNvGrpSpPr>
          <p:nvPr/>
        </p:nvGrpSpPr>
        <p:grpSpPr bwMode="auto">
          <a:xfrm>
            <a:off x="114300" y="1019970"/>
            <a:ext cx="8915400" cy="674687"/>
            <a:chOff x="144" y="1054"/>
            <a:chExt cx="5502" cy="425"/>
          </a:xfrm>
        </p:grpSpPr>
        <p:sp>
          <p:nvSpPr>
            <p:cNvPr id="55531" name="Rectangle 235">
              <a:extLst>
                <a:ext uri="{FF2B5EF4-FFF2-40B4-BE49-F238E27FC236}">
                  <a16:creationId xmlns:a16="http://schemas.microsoft.com/office/drawing/2014/main" id="{61A4DF1C-1E0F-4B51-B3CF-E221B8640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056"/>
              <a:ext cx="101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800">
                  <a:solidFill>
                    <a:schemeClr val="tx1"/>
                  </a:solidFill>
                  <a:latin typeface="Arial" panose="020B0604020202020204" pitchFamily="34" charset="0"/>
                </a:rPr>
                <a:t>设方程组</a:t>
              </a:r>
            </a:p>
          </p:txBody>
        </p:sp>
        <p:graphicFrame>
          <p:nvGraphicFramePr>
            <p:cNvPr id="55532" name="Object 236">
              <a:extLst>
                <a:ext uri="{FF2B5EF4-FFF2-40B4-BE49-F238E27FC236}">
                  <a16:creationId xmlns:a16="http://schemas.microsoft.com/office/drawing/2014/main" id="{F8767736-719E-47E9-ADDD-EB737694CC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9" y="1054"/>
            <a:ext cx="4567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90560" imgH="241200" progId="Equation.DSMT4">
                    <p:embed/>
                  </p:oleObj>
                </mc:Choice>
                <mc:Fallback>
                  <p:oleObj name="Equation" r:id="rId4" imgW="2590560" imgH="241200" progId="Equation.DSMT4">
                    <p:embed/>
                    <p:pic>
                      <p:nvPicPr>
                        <p:cNvPr id="55532" name="Object 236">
                          <a:extLst>
                            <a:ext uri="{FF2B5EF4-FFF2-40B4-BE49-F238E27FC236}">
                              <a16:creationId xmlns:a16="http://schemas.microsoft.com/office/drawing/2014/main" id="{F8767736-719E-47E9-ADDD-EB737694CC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1054"/>
                          <a:ext cx="4567" cy="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534" name="Rectangle 238">
            <a:extLst>
              <a:ext uri="{FF2B5EF4-FFF2-40B4-BE49-F238E27FC236}">
                <a16:creationId xmlns:a16="http://schemas.microsoft.com/office/drawing/2014/main" id="{6C8E0195-E3B7-460F-9FE9-91554CCD6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" y="1773237"/>
            <a:ext cx="3557409" cy="52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将系数矩阵分裂为：</a:t>
            </a:r>
          </a:p>
        </p:txBody>
      </p:sp>
      <p:graphicFrame>
        <p:nvGraphicFramePr>
          <p:cNvPr id="55535" name="Object 239">
            <a:extLst>
              <a:ext uri="{FF2B5EF4-FFF2-40B4-BE49-F238E27FC236}">
                <a16:creationId xmlns:a16="http://schemas.microsoft.com/office/drawing/2014/main" id="{5D5BC8D9-9B5C-443D-8045-5193DF024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483985"/>
              </p:ext>
            </p:extLst>
          </p:nvPr>
        </p:nvGraphicFramePr>
        <p:xfrm>
          <a:off x="3275856" y="1772816"/>
          <a:ext cx="26733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27000" imgH="177480" progId="Equation.DSMT4">
                  <p:embed/>
                </p:oleObj>
              </mc:Choice>
              <mc:Fallback>
                <p:oleObj name="Equation" r:id="rId6" imgW="927000" imgH="177480" progId="Equation.DSMT4">
                  <p:embed/>
                  <p:pic>
                    <p:nvPicPr>
                      <p:cNvPr id="55535" name="Object 239">
                        <a:extLst>
                          <a:ext uri="{FF2B5EF4-FFF2-40B4-BE49-F238E27FC236}">
                            <a16:creationId xmlns:a16="http://schemas.microsoft.com/office/drawing/2014/main" id="{5D5BC8D9-9B5C-443D-8045-5193DF024D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772816"/>
                        <a:ext cx="267335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589" name="Group 293">
            <a:extLst>
              <a:ext uri="{FF2B5EF4-FFF2-40B4-BE49-F238E27FC236}">
                <a16:creationId xmlns:a16="http://schemas.microsoft.com/office/drawing/2014/main" id="{ACB7E697-2BCE-4D26-AB35-ED18E50E6FFF}"/>
              </a:ext>
            </a:extLst>
          </p:cNvPr>
          <p:cNvGrpSpPr>
            <a:grpSpLocks/>
          </p:cNvGrpSpPr>
          <p:nvPr/>
        </p:nvGrpSpPr>
        <p:grpSpPr bwMode="auto">
          <a:xfrm>
            <a:off x="176757" y="2592565"/>
            <a:ext cx="8748329" cy="3830347"/>
            <a:chOff x="2" y="1760"/>
            <a:chExt cx="5603" cy="2452"/>
          </a:xfrm>
        </p:grpSpPr>
        <p:sp>
          <p:nvSpPr>
            <p:cNvPr id="55536" name="Rectangle 240">
              <a:extLst>
                <a:ext uri="{FF2B5EF4-FFF2-40B4-BE49-F238E27FC236}">
                  <a16:creationId xmlns:a16="http://schemas.microsoft.com/office/drawing/2014/main" id="{97209E6F-E221-437C-8E64-E5E2CD88A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" y="1776"/>
              <a:ext cx="5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其中</a:t>
              </a:r>
            </a:p>
          </p:txBody>
        </p:sp>
        <p:graphicFrame>
          <p:nvGraphicFramePr>
            <p:cNvPr id="55537" name="Object 241">
              <a:extLst>
                <a:ext uri="{FF2B5EF4-FFF2-40B4-BE49-F238E27FC236}">
                  <a16:creationId xmlns:a16="http://schemas.microsoft.com/office/drawing/2014/main" id="{FC7461D0-83B7-4E0C-A358-53A2BDE0CF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6" y="1760"/>
            <a:ext cx="2880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62040" imgH="228600" progId="Equation.DSMT4">
                    <p:embed/>
                  </p:oleObj>
                </mc:Choice>
                <mc:Fallback>
                  <p:oleObj name="Equation" r:id="rId8" imgW="1562040" imgH="228600" progId="Equation.DSMT4">
                    <p:embed/>
                    <p:pic>
                      <p:nvPicPr>
                        <p:cNvPr id="55537" name="Object 241">
                          <a:extLst>
                            <a:ext uri="{FF2B5EF4-FFF2-40B4-BE49-F238E27FC236}">
                              <a16:creationId xmlns:a16="http://schemas.microsoft.com/office/drawing/2014/main" id="{FC7461D0-83B7-4E0C-A358-53A2BDE0CF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" y="1760"/>
                          <a:ext cx="2880" cy="4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5587" name="Group 291">
              <a:extLst>
                <a:ext uri="{FF2B5EF4-FFF2-40B4-BE49-F238E27FC236}">
                  <a16:creationId xmlns:a16="http://schemas.microsoft.com/office/drawing/2014/main" id="{9C656A17-F825-49EF-80D8-2C4B210EF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" y="2274"/>
              <a:ext cx="2787" cy="1938"/>
              <a:chOff x="29" y="2274"/>
              <a:chExt cx="2787" cy="1938"/>
            </a:xfrm>
          </p:grpSpPr>
          <p:sp>
            <p:nvSpPr>
              <p:cNvPr id="55540" name="AutoShape 244">
                <a:extLst>
                  <a:ext uri="{FF2B5EF4-FFF2-40B4-BE49-F238E27FC236}">
                    <a16:creationId xmlns:a16="http://schemas.microsoft.com/office/drawing/2014/main" id="{4517EB98-13A1-4DD2-9ED5-7A265D464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274"/>
                <a:ext cx="2160" cy="1872"/>
              </a:xfrm>
              <a:prstGeom prst="bracketPair">
                <a:avLst>
                  <a:gd name="adj" fmla="val 7500"/>
                </a:avLst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5541" name="Object 245">
                <a:extLst>
                  <a:ext uri="{FF2B5EF4-FFF2-40B4-BE49-F238E27FC236}">
                    <a16:creationId xmlns:a16="http://schemas.microsoft.com/office/drawing/2014/main" id="{56CDCD48-16B0-457D-927C-9E468DB8D98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6" y="2317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26720" imgH="177480" progId="Equation.DSMT4">
                      <p:embed/>
                    </p:oleObj>
                  </mc:Choice>
                  <mc:Fallback>
                    <p:oleObj name="Equation" r:id="rId10" imgW="126720" imgH="177480" progId="Equation.DSMT4">
                      <p:embed/>
                      <p:pic>
                        <p:nvPicPr>
                          <p:cNvPr id="55541" name="Object 245">
                            <a:extLst>
                              <a:ext uri="{FF2B5EF4-FFF2-40B4-BE49-F238E27FC236}">
                                <a16:creationId xmlns:a16="http://schemas.microsoft.com/office/drawing/2014/main" id="{56CDCD48-16B0-457D-927C-9E468DB8D9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6" y="2317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42" name="Object 246">
                <a:extLst>
                  <a:ext uri="{FF2B5EF4-FFF2-40B4-BE49-F238E27FC236}">
                    <a16:creationId xmlns:a16="http://schemas.microsoft.com/office/drawing/2014/main" id="{07AE91E6-5454-4173-84BF-C634BEFF40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" y="2976"/>
              <a:ext cx="611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368280" imgH="164880" progId="Equation.DSMT4">
                      <p:embed/>
                    </p:oleObj>
                  </mc:Choice>
                  <mc:Fallback>
                    <p:oleObj name="Equation" r:id="rId12" imgW="368280" imgH="164880" progId="Equation.DSMT4">
                      <p:embed/>
                      <p:pic>
                        <p:nvPicPr>
                          <p:cNvPr id="55542" name="Object 246">
                            <a:extLst>
                              <a:ext uri="{FF2B5EF4-FFF2-40B4-BE49-F238E27FC236}">
                                <a16:creationId xmlns:a16="http://schemas.microsoft.com/office/drawing/2014/main" id="{07AE91E6-5454-4173-84BF-C634BEFF40F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" y="2976"/>
                            <a:ext cx="611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43" name="Object 247">
                <a:extLst>
                  <a:ext uri="{FF2B5EF4-FFF2-40B4-BE49-F238E27FC236}">
                    <a16:creationId xmlns:a16="http://schemas.microsoft.com/office/drawing/2014/main" id="{17175423-9E28-40AC-B971-599C707B2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0" y="2568"/>
              <a:ext cx="368" cy="4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203040" imgH="228600" progId="Equation.DSMT4">
                      <p:embed/>
                    </p:oleObj>
                  </mc:Choice>
                  <mc:Fallback>
                    <p:oleObj name="Equation" r:id="rId14" imgW="203040" imgH="228600" progId="Equation.DSMT4">
                      <p:embed/>
                      <p:pic>
                        <p:nvPicPr>
                          <p:cNvPr id="55543" name="Object 247">
                            <a:extLst>
                              <a:ext uri="{FF2B5EF4-FFF2-40B4-BE49-F238E27FC236}">
                                <a16:creationId xmlns:a16="http://schemas.microsoft.com/office/drawing/2014/main" id="{17175423-9E28-40AC-B971-599C707B21C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0" y="2568"/>
                            <a:ext cx="368" cy="4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44" name="Object 248">
                <a:extLst>
                  <a:ext uri="{FF2B5EF4-FFF2-40B4-BE49-F238E27FC236}">
                    <a16:creationId xmlns:a16="http://schemas.microsoft.com/office/drawing/2014/main" id="{DB101D42-55A8-4759-AFBF-DE08B58F43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7" y="2946"/>
              <a:ext cx="389" cy="4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203040" imgH="228600" progId="Equation.DSMT4">
                      <p:embed/>
                    </p:oleObj>
                  </mc:Choice>
                  <mc:Fallback>
                    <p:oleObj name="Equation" r:id="rId16" imgW="203040" imgH="228600" progId="Equation.DSMT4">
                      <p:embed/>
                      <p:pic>
                        <p:nvPicPr>
                          <p:cNvPr id="55544" name="Object 248">
                            <a:extLst>
                              <a:ext uri="{FF2B5EF4-FFF2-40B4-BE49-F238E27FC236}">
                                <a16:creationId xmlns:a16="http://schemas.microsoft.com/office/drawing/2014/main" id="{DB101D42-55A8-4759-AFBF-DE08B58F43E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7" y="2946"/>
                            <a:ext cx="389" cy="4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48" name="Object 252">
                <a:extLst>
                  <a:ext uri="{FF2B5EF4-FFF2-40B4-BE49-F238E27FC236}">
                    <a16:creationId xmlns:a16="http://schemas.microsoft.com/office/drawing/2014/main" id="{329459D4-066F-49C0-8C2C-56230E879C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9" y="3774"/>
              <a:ext cx="463" cy="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8" imgW="215640" imgH="228600" progId="Equation.DSMT4">
                      <p:embed/>
                    </p:oleObj>
                  </mc:Choice>
                  <mc:Fallback>
                    <p:oleObj name="Equation" r:id="rId18" imgW="215640" imgH="228600" progId="Equation.DSMT4">
                      <p:embed/>
                      <p:pic>
                        <p:nvPicPr>
                          <p:cNvPr id="55548" name="Object 252">
                            <a:extLst>
                              <a:ext uri="{FF2B5EF4-FFF2-40B4-BE49-F238E27FC236}">
                                <a16:creationId xmlns:a16="http://schemas.microsoft.com/office/drawing/2014/main" id="{329459D4-066F-49C0-8C2C-56230E879CE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9" y="3774"/>
                            <a:ext cx="463" cy="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1" name="Object 255">
                <a:extLst>
                  <a:ext uri="{FF2B5EF4-FFF2-40B4-BE49-F238E27FC236}">
                    <a16:creationId xmlns:a16="http://schemas.microsoft.com/office/drawing/2014/main" id="{DFEA90DA-3583-425A-B212-1956D9F375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2" y="2658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126720" imgH="177480" progId="Equation.DSMT4">
                      <p:embed/>
                    </p:oleObj>
                  </mc:Choice>
                  <mc:Fallback>
                    <p:oleObj name="Equation" r:id="rId20" imgW="126720" imgH="177480" progId="Equation.DSMT4">
                      <p:embed/>
                      <p:pic>
                        <p:nvPicPr>
                          <p:cNvPr id="55551" name="Object 255">
                            <a:extLst>
                              <a:ext uri="{FF2B5EF4-FFF2-40B4-BE49-F238E27FC236}">
                                <a16:creationId xmlns:a16="http://schemas.microsoft.com/office/drawing/2014/main" id="{DFEA90DA-3583-425A-B212-1956D9F375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42" y="2658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2" name="Object 256">
                <a:extLst>
                  <a:ext uri="{FF2B5EF4-FFF2-40B4-BE49-F238E27FC236}">
                    <a16:creationId xmlns:a16="http://schemas.microsoft.com/office/drawing/2014/main" id="{8B5132FA-611B-4939-B692-C2E1DB8D8A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6" y="3504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26720" imgH="177480" progId="Equation.DSMT4">
                      <p:embed/>
                    </p:oleObj>
                  </mc:Choice>
                  <mc:Fallback>
                    <p:oleObj name="Equation" r:id="rId21" imgW="126720" imgH="177480" progId="Equation.DSMT4">
                      <p:embed/>
                      <p:pic>
                        <p:nvPicPr>
                          <p:cNvPr id="55552" name="Object 256">
                            <a:extLst>
                              <a:ext uri="{FF2B5EF4-FFF2-40B4-BE49-F238E27FC236}">
                                <a16:creationId xmlns:a16="http://schemas.microsoft.com/office/drawing/2014/main" id="{8B5132FA-611B-4939-B692-C2E1DB8D8A4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6" y="3504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3" name="Object 257">
                <a:extLst>
                  <a:ext uri="{FF2B5EF4-FFF2-40B4-BE49-F238E27FC236}">
                    <a16:creationId xmlns:a16="http://schemas.microsoft.com/office/drawing/2014/main" id="{56B96D6D-9646-4E55-8E89-057AAF46CC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7" y="2937"/>
              <a:ext cx="413" cy="4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215640" imgH="228600" progId="Equation.DSMT4">
                      <p:embed/>
                    </p:oleObj>
                  </mc:Choice>
                  <mc:Fallback>
                    <p:oleObj name="Equation" r:id="rId22" imgW="215640" imgH="228600" progId="Equation.DSMT4">
                      <p:embed/>
                      <p:pic>
                        <p:nvPicPr>
                          <p:cNvPr id="55553" name="Object 257">
                            <a:extLst>
                              <a:ext uri="{FF2B5EF4-FFF2-40B4-BE49-F238E27FC236}">
                                <a16:creationId xmlns:a16="http://schemas.microsoft.com/office/drawing/2014/main" id="{56B96D6D-9646-4E55-8E89-057AAF46CC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7" y="2937"/>
                            <a:ext cx="413" cy="4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4" name="Object 258">
                <a:extLst>
                  <a:ext uri="{FF2B5EF4-FFF2-40B4-BE49-F238E27FC236}">
                    <a16:creationId xmlns:a16="http://schemas.microsoft.com/office/drawing/2014/main" id="{26EDCC1D-B5B9-4A54-991B-9456570C04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3" y="3772"/>
              <a:ext cx="471" cy="4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228600" imgH="228600" progId="Equation.DSMT4">
                      <p:embed/>
                    </p:oleObj>
                  </mc:Choice>
                  <mc:Fallback>
                    <p:oleObj name="Equation" r:id="rId24" imgW="228600" imgH="228600" progId="Equation.DSMT4">
                      <p:embed/>
                      <p:pic>
                        <p:nvPicPr>
                          <p:cNvPr id="55554" name="Object 258">
                            <a:extLst>
                              <a:ext uri="{FF2B5EF4-FFF2-40B4-BE49-F238E27FC236}">
                                <a16:creationId xmlns:a16="http://schemas.microsoft.com/office/drawing/2014/main" id="{26EDCC1D-B5B9-4A54-991B-9456570C04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3" y="3772"/>
                            <a:ext cx="471" cy="4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5" name="Object 259">
                <a:extLst>
                  <a:ext uri="{FF2B5EF4-FFF2-40B4-BE49-F238E27FC236}">
                    <a16:creationId xmlns:a16="http://schemas.microsoft.com/office/drawing/2014/main" id="{EA3AC741-0278-4460-AED9-E7DEDAAC96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04" y="3772"/>
              <a:ext cx="554" cy="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342720" imgH="241200" progId="Equation.DSMT4">
                      <p:embed/>
                    </p:oleObj>
                  </mc:Choice>
                  <mc:Fallback>
                    <p:oleObj name="Equation" r:id="rId26" imgW="342720" imgH="241200" progId="Equation.DSMT4">
                      <p:embed/>
                      <p:pic>
                        <p:nvPicPr>
                          <p:cNvPr id="55555" name="Object 259">
                            <a:extLst>
                              <a:ext uri="{FF2B5EF4-FFF2-40B4-BE49-F238E27FC236}">
                                <a16:creationId xmlns:a16="http://schemas.microsoft.com/office/drawing/2014/main" id="{EA3AC741-0278-4460-AED9-E7DEDAAC96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04" y="3772"/>
                            <a:ext cx="554" cy="4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6" name="Object 260">
                <a:extLst>
                  <a:ext uri="{FF2B5EF4-FFF2-40B4-BE49-F238E27FC236}">
                    <a16:creationId xmlns:a16="http://schemas.microsoft.com/office/drawing/2014/main" id="{4348D51E-D69B-4467-80B8-366CD09458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58" y="3840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126720" imgH="177480" progId="Equation.DSMT4">
                      <p:embed/>
                    </p:oleObj>
                  </mc:Choice>
                  <mc:Fallback>
                    <p:oleObj name="Equation" r:id="rId28" imgW="126720" imgH="177480" progId="Equation.DSMT4">
                      <p:embed/>
                      <p:pic>
                        <p:nvPicPr>
                          <p:cNvPr id="55556" name="Object 260">
                            <a:extLst>
                              <a:ext uri="{FF2B5EF4-FFF2-40B4-BE49-F238E27FC236}">
                                <a16:creationId xmlns:a16="http://schemas.microsoft.com/office/drawing/2014/main" id="{4348D51E-D69B-4467-80B8-366CD09458F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58" y="3840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57" name="Object 261">
                <a:extLst>
                  <a:ext uri="{FF2B5EF4-FFF2-40B4-BE49-F238E27FC236}">
                    <a16:creationId xmlns:a16="http://schemas.microsoft.com/office/drawing/2014/main" id="{DD8BE185-907B-42E2-9BA0-2F1F8F69EC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47" y="3027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9" imgW="126720" imgH="177480" progId="Equation.DSMT4">
                      <p:embed/>
                    </p:oleObj>
                  </mc:Choice>
                  <mc:Fallback>
                    <p:oleObj name="Equation" r:id="rId29" imgW="126720" imgH="177480" progId="Equation.DSMT4">
                      <p:embed/>
                      <p:pic>
                        <p:nvPicPr>
                          <p:cNvPr id="55557" name="Object 261">
                            <a:extLst>
                              <a:ext uri="{FF2B5EF4-FFF2-40B4-BE49-F238E27FC236}">
                                <a16:creationId xmlns:a16="http://schemas.microsoft.com/office/drawing/2014/main" id="{DD8BE185-907B-42E2-9BA0-2F1F8F69ECE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47" y="3027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558" name="Line 262">
                <a:extLst>
                  <a:ext uri="{FF2B5EF4-FFF2-40B4-BE49-F238E27FC236}">
                    <a16:creationId xmlns:a16="http://schemas.microsoft.com/office/drawing/2014/main" id="{6CF4BDD5-762B-4DAC-B1C2-8DE445FE6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0" y="4002"/>
                <a:ext cx="432" cy="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59" name="Line 263">
                <a:extLst>
                  <a:ext uri="{FF2B5EF4-FFF2-40B4-BE49-F238E27FC236}">
                    <a16:creationId xmlns:a16="http://schemas.microsoft.com/office/drawing/2014/main" id="{BE03D406-0E01-4BE3-A8BE-E9628DE36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6" y="3282"/>
                <a:ext cx="288" cy="288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60" name="Line 264">
                <a:extLst>
                  <a:ext uri="{FF2B5EF4-FFF2-40B4-BE49-F238E27FC236}">
                    <a16:creationId xmlns:a16="http://schemas.microsoft.com/office/drawing/2014/main" id="{3FA10661-D9B7-4460-900E-F4139ED46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0" y="3426"/>
                <a:ext cx="0" cy="432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61" name="Line 265">
                <a:extLst>
                  <a:ext uri="{FF2B5EF4-FFF2-40B4-BE49-F238E27FC236}">
                    <a16:creationId xmlns:a16="http://schemas.microsoft.com/office/drawing/2014/main" id="{481A0B5E-8F5D-46A6-92D5-A582EEE3B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6" y="3699"/>
                <a:ext cx="414" cy="15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62" name="Line 266">
                <a:extLst>
                  <a:ext uri="{FF2B5EF4-FFF2-40B4-BE49-F238E27FC236}">
                    <a16:creationId xmlns:a16="http://schemas.microsoft.com/office/drawing/2014/main" id="{098E8928-15F2-4808-AC5F-EA1A58765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" y="3426"/>
                <a:ext cx="0" cy="432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588" name="Group 292">
              <a:extLst>
                <a:ext uri="{FF2B5EF4-FFF2-40B4-BE49-F238E27FC236}">
                  <a16:creationId xmlns:a16="http://schemas.microsoft.com/office/drawing/2014/main" id="{60488CC1-A96F-44F6-944E-D9366A657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6" y="2212"/>
              <a:ext cx="2749" cy="1938"/>
              <a:chOff x="2856" y="2212"/>
              <a:chExt cx="2749" cy="1938"/>
            </a:xfrm>
          </p:grpSpPr>
          <p:sp>
            <p:nvSpPr>
              <p:cNvPr id="55565" name="AutoShape 269">
                <a:extLst>
                  <a:ext uri="{FF2B5EF4-FFF2-40B4-BE49-F238E27FC236}">
                    <a16:creationId xmlns:a16="http://schemas.microsoft.com/office/drawing/2014/main" id="{E3D62394-9237-4FEB-BFBC-63D87E05E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8" y="2278"/>
                <a:ext cx="2101" cy="1872"/>
              </a:xfrm>
              <a:prstGeom prst="bracketPair">
                <a:avLst>
                  <a:gd name="adj" fmla="val 7500"/>
                </a:avLst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5566" name="Object 270">
                <a:extLst>
                  <a:ext uri="{FF2B5EF4-FFF2-40B4-BE49-F238E27FC236}">
                    <a16:creationId xmlns:a16="http://schemas.microsoft.com/office/drawing/2014/main" id="{646014CB-0853-4A57-AEB7-4DE889EBB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7" y="2321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126720" imgH="177480" progId="Equation.DSMT4">
                      <p:embed/>
                    </p:oleObj>
                  </mc:Choice>
                  <mc:Fallback>
                    <p:oleObj name="Equation" r:id="rId30" imgW="126720" imgH="177480" progId="Equation.DSMT4">
                      <p:embed/>
                      <p:pic>
                        <p:nvPicPr>
                          <p:cNvPr id="55566" name="Object 270">
                            <a:extLst>
                              <a:ext uri="{FF2B5EF4-FFF2-40B4-BE49-F238E27FC236}">
                                <a16:creationId xmlns:a16="http://schemas.microsoft.com/office/drawing/2014/main" id="{646014CB-0853-4A57-AEB7-4DE889EBB3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7" y="2321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67" name="Object 271">
                <a:extLst>
                  <a:ext uri="{FF2B5EF4-FFF2-40B4-BE49-F238E27FC236}">
                    <a16:creationId xmlns:a16="http://schemas.microsoft.com/office/drawing/2014/main" id="{7CD0584E-7861-4EA9-A4F1-700109E417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56" y="2983"/>
              <a:ext cx="651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1" imgW="380880" imgH="177480" progId="Equation.DSMT4">
                      <p:embed/>
                    </p:oleObj>
                  </mc:Choice>
                  <mc:Fallback>
                    <p:oleObj name="Equation" r:id="rId31" imgW="380880" imgH="177480" progId="Equation.DSMT4">
                      <p:embed/>
                      <p:pic>
                        <p:nvPicPr>
                          <p:cNvPr id="55567" name="Object 271">
                            <a:extLst>
                              <a:ext uri="{FF2B5EF4-FFF2-40B4-BE49-F238E27FC236}">
                                <a16:creationId xmlns:a16="http://schemas.microsoft.com/office/drawing/2014/main" id="{7CD0584E-7861-4EA9-A4F1-700109E4176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6" y="2983"/>
                            <a:ext cx="651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68" name="Object 272">
                <a:extLst>
                  <a:ext uri="{FF2B5EF4-FFF2-40B4-BE49-F238E27FC236}">
                    <a16:creationId xmlns:a16="http://schemas.microsoft.com/office/drawing/2014/main" id="{194EEB3E-42AA-4878-85BD-57F462D5DF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5" y="2212"/>
              <a:ext cx="368" cy="4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203040" imgH="228600" progId="Equation.DSMT4">
                      <p:embed/>
                    </p:oleObj>
                  </mc:Choice>
                  <mc:Fallback>
                    <p:oleObj name="Equation" r:id="rId33" imgW="203040" imgH="228600" progId="Equation.DSMT4">
                      <p:embed/>
                      <p:pic>
                        <p:nvPicPr>
                          <p:cNvPr id="55568" name="Object 272">
                            <a:extLst>
                              <a:ext uri="{FF2B5EF4-FFF2-40B4-BE49-F238E27FC236}">
                                <a16:creationId xmlns:a16="http://schemas.microsoft.com/office/drawing/2014/main" id="{194EEB3E-42AA-4878-85BD-57F462D5DF8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5" y="2212"/>
                            <a:ext cx="368" cy="4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69" name="Object 273">
                <a:extLst>
                  <a:ext uri="{FF2B5EF4-FFF2-40B4-BE49-F238E27FC236}">
                    <a16:creationId xmlns:a16="http://schemas.microsoft.com/office/drawing/2014/main" id="{346CA152-33A5-4ECB-924F-1DBD3C08DB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" y="2221"/>
              <a:ext cx="389" cy="4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5" imgW="203040" imgH="228600" progId="Equation.DSMT4">
                      <p:embed/>
                    </p:oleObj>
                  </mc:Choice>
                  <mc:Fallback>
                    <p:oleObj name="Equation" r:id="rId35" imgW="203040" imgH="228600" progId="Equation.DSMT4">
                      <p:embed/>
                      <p:pic>
                        <p:nvPicPr>
                          <p:cNvPr id="55569" name="Object 273">
                            <a:extLst>
                              <a:ext uri="{FF2B5EF4-FFF2-40B4-BE49-F238E27FC236}">
                                <a16:creationId xmlns:a16="http://schemas.microsoft.com/office/drawing/2014/main" id="{346CA152-33A5-4ECB-924F-1DBD3C08DB7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" y="2221"/>
                            <a:ext cx="389" cy="4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0" name="Object 274">
                <a:extLst>
                  <a:ext uri="{FF2B5EF4-FFF2-40B4-BE49-F238E27FC236}">
                    <a16:creationId xmlns:a16="http://schemas.microsoft.com/office/drawing/2014/main" id="{2D0B4E41-50C8-4F99-ABC8-ABDCFF3EC8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42" y="2224"/>
              <a:ext cx="463" cy="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7" imgW="215640" imgH="228600" progId="Equation.DSMT4">
                      <p:embed/>
                    </p:oleObj>
                  </mc:Choice>
                  <mc:Fallback>
                    <p:oleObj name="Equation" r:id="rId37" imgW="215640" imgH="228600" progId="Equation.DSMT4">
                      <p:embed/>
                      <p:pic>
                        <p:nvPicPr>
                          <p:cNvPr id="55570" name="Object 274">
                            <a:extLst>
                              <a:ext uri="{FF2B5EF4-FFF2-40B4-BE49-F238E27FC236}">
                                <a16:creationId xmlns:a16="http://schemas.microsoft.com/office/drawing/2014/main" id="{2D0B4E41-50C8-4F99-ABC8-ABDCFF3EC8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42" y="2224"/>
                            <a:ext cx="463" cy="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1" name="Object 275">
                <a:extLst>
                  <a:ext uri="{FF2B5EF4-FFF2-40B4-BE49-F238E27FC236}">
                    <a16:creationId xmlns:a16="http://schemas.microsoft.com/office/drawing/2014/main" id="{B1F8658C-22C8-43BB-9140-B7E18DD0B8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03" y="2662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9" imgW="126720" imgH="177480" progId="Equation.DSMT4">
                      <p:embed/>
                    </p:oleObj>
                  </mc:Choice>
                  <mc:Fallback>
                    <p:oleObj name="Equation" r:id="rId39" imgW="126720" imgH="177480" progId="Equation.DSMT4">
                      <p:embed/>
                      <p:pic>
                        <p:nvPicPr>
                          <p:cNvPr id="55571" name="Object 275">
                            <a:extLst>
                              <a:ext uri="{FF2B5EF4-FFF2-40B4-BE49-F238E27FC236}">
                                <a16:creationId xmlns:a16="http://schemas.microsoft.com/office/drawing/2014/main" id="{B1F8658C-22C8-43BB-9140-B7E18DD0B8A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3" y="2662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2" name="Object 276">
                <a:extLst>
                  <a:ext uri="{FF2B5EF4-FFF2-40B4-BE49-F238E27FC236}">
                    <a16:creationId xmlns:a16="http://schemas.microsoft.com/office/drawing/2014/main" id="{4E173C31-80DF-444C-81D1-F82F3E33FD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87" y="3508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0" imgW="126720" imgH="177480" progId="Equation.DSMT4">
                      <p:embed/>
                    </p:oleObj>
                  </mc:Choice>
                  <mc:Fallback>
                    <p:oleObj name="Equation" r:id="rId40" imgW="126720" imgH="177480" progId="Equation.DSMT4">
                      <p:embed/>
                      <p:pic>
                        <p:nvPicPr>
                          <p:cNvPr id="55572" name="Object 276">
                            <a:extLst>
                              <a:ext uri="{FF2B5EF4-FFF2-40B4-BE49-F238E27FC236}">
                                <a16:creationId xmlns:a16="http://schemas.microsoft.com/office/drawing/2014/main" id="{4E173C31-80DF-444C-81D1-F82F3E33FD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87" y="3508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3" name="Object 277">
                <a:extLst>
                  <a:ext uri="{FF2B5EF4-FFF2-40B4-BE49-F238E27FC236}">
                    <a16:creationId xmlns:a16="http://schemas.microsoft.com/office/drawing/2014/main" id="{F6B1AC48-376E-4100-9090-3144589185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2" y="2575"/>
              <a:ext cx="413" cy="4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1" imgW="215640" imgH="228600" progId="Equation.DSMT4">
                      <p:embed/>
                    </p:oleObj>
                  </mc:Choice>
                  <mc:Fallback>
                    <p:oleObj name="Equation" r:id="rId41" imgW="215640" imgH="228600" progId="Equation.DSMT4">
                      <p:embed/>
                      <p:pic>
                        <p:nvPicPr>
                          <p:cNvPr id="55573" name="Object 277">
                            <a:extLst>
                              <a:ext uri="{FF2B5EF4-FFF2-40B4-BE49-F238E27FC236}">
                                <a16:creationId xmlns:a16="http://schemas.microsoft.com/office/drawing/2014/main" id="{F6B1AC48-376E-4100-9090-3144589185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2" y="2575"/>
                            <a:ext cx="413" cy="4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4" name="Object 278">
                <a:extLst>
                  <a:ext uri="{FF2B5EF4-FFF2-40B4-BE49-F238E27FC236}">
                    <a16:creationId xmlns:a16="http://schemas.microsoft.com/office/drawing/2014/main" id="{D19253C3-0AC5-4563-8A92-8248C27121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34" y="2560"/>
              <a:ext cx="471" cy="4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3" imgW="228600" imgH="228600" progId="Equation.DSMT4">
                      <p:embed/>
                    </p:oleObj>
                  </mc:Choice>
                  <mc:Fallback>
                    <p:oleObj name="Equation" r:id="rId43" imgW="228600" imgH="228600" progId="Equation.DSMT4">
                      <p:embed/>
                      <p:pic>
                        <p:nvPicPr>
                          <p:cNvPr id="55574" name="Object 278">
                            <a:extLst>
                              <a:ext uri="{FF2B5EF4-FFF2-40B4-BE49-F238E27FC236}">
                                <a16:creationId xmlns:a16="http://schemas.microsoft.com/office/drawing/2014/main" id="{D19253C3-0AC5-4563-8A92-8248C27121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4" y="2560"/>
                            <a:ext cx="471" cy="4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5" name="Object 279">
                <a:extLst>
                  <a:ext uri="{FF2B5EF4-FFF2-40B4-BE49-F238E27FC236}">
                    <a16:creationId xmlns:a16="http://schemas.microsoft.com/office/drawing/2014/main" id="{AE6C47C7-FC58-4C07-94F0-D049B7AD43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95" y="3430"/>
              <a:ext cx="480" cy="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5" imgW="342720" imgH="241200" progId="Equation.DSMT4">
                      <p:embed/>
                    </p:oleObj>
                  </mc:Choice>
                  <mc:Fallback>
                    <p:oleObj name="Equation" r:id="rId45" imgW="342720" imgH="241200" progId="Equation.DSMT4">
                      <p:embed/>
                      <p:pic>
                        <p:nvPicPr>
                          <p:cNvPr id="55575" name="Object 279">
                            <a:extLst>
                              <a:ext uri="{FF2B5EF4-FFF2-40B4-BE49-F238E27FC236}">
                                <a16:creationId xmlns:a16="http://schemas.microsoft.com/office/drawing/2014/main" id="{AE6C47C7-FC58-4C07-94F0-D049B7AD435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95" y="3430"/>
                            <a:ext cx="480" cy="4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6" name="Object 280">
                <a:extLst>
                  <a:ext uri="{FF2B5EF4-FFF2-40B4-BE49-F238E27FC236}">
                    <a16:creationId xmlns:a16="http://schemas.microsoft.com/office/drawing/2014/main" id="{7B4FFC2F-CE78-4B51-A215-279F583878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19" y="3844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7" imgW="126720" imgH="177480" progId="Equation.DSMT4">
                      <p:embed/>
                    </p:oleObj>
                  </mc:Choice>
                  <mc:Fallback>
                    <p:oleObj name="Equation" r:id="rId47" imgW="126720" imgH="177480" progId="Equation.DSMT4">
                      <p:embed/>
                      <p:pic>
                        <p:nvPicPr>
                          <p:cNvPr id="55576" name="Object 280">
                            <a:extLst>
                              <a:ext uri="{FF2B5EF4-FFF2-40B4-BE49-F238E27FC236}">
                                <a16:creationId xmlns:a16="http://schemas.microsoft.com/office/drawing/2014/main" id="{7B4FFC2F-CE78-4B51-A215-279F583878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19" y="3844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577" name="Object 281">
                <a:extLst>
                  <a:ext uri="{FF2B5EF4-FFF2-40B4-BE49-F238E27FC236}">
                    <a16:creationId xmlns:a16="http://schemas.microsoft.com/office/drawing/2014/main" id="{1B53B987-B1DF-4A34-A645-42E2451312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08" y="3031"/>
              <a:ext cx="258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8" imgW="126720" imgH="177480" progId="Equation.DSMT4">
                      <p:embed/>
                    </p:oleObj>
                  </mc:Choice>
                  <mc:Fallback>
                    <p:oleObj name="Equation" r:id="rId48" imgW="126720" imgH="177480" progId="Equation.DSMT4">
                      <p:embed/>
                      <p:pic>
                        <p:nvPicPr>
                          <p:cNvPr id="55577" name="Object 281">
                            <a:extLst>
                              <a:ext uri="{FF2B5EF4-FFF2-40B4-BE49-F238E27FC236}">
                                <a16:creationId xmlns:a16="http://schemas.microsoft.com/office/drawing/2014/main" id="{1B53B987-B1DF-4A34-A645-42E2451312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8" y="3031"/>
                            <a:ext cx="258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578" name="Line 282">
                <a:extLst>
                  <a:ext uri="{FF2B5EF4-FFF2-40B4-BE49-F238E27FC236}">
                    <a16:creationId xmlns:a16="http://schemas.microsoft.com/office/drawing/2014/main" id="{377DFA18-6048-45C2-A4F0-750F0E1F4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5" y="2815"/>
                <a:ext cx="366" cy="9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79" name="Line 283">
                <a:extLst>
                  <a:ext uri="{FF2B5EF4-FFF2-40B4-BE49-F238E27FC236}">
                    <a16:creationId xmlns:a16="http://schemas.microsoft.com/office/drawing/2014/main" id="{0BE5227E-6A1F-4489-9B86-BDE0A397E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7" y="3286"/>
                <a:ext cx="288" cy="288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80" name="Line 284">
                <a:extLst>
                  <a:ext uri="{FF2B5EF4-FFF2-40B4-BE49-F238E27FC236}">
                    <a16:creationId xmlns:a16="http://schemas.microsoft.com/office/drawing/2014/main" id="{0F3464DB-5D66-4A4F-8878-58475EE0A9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8" y="3112"/>
                <a:ext cx="0" cy="432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81" name="Line 285">
                <a:extLst>
                  <a:ext uri="{FF2B5EF4-FFF2-40B4-BE49-F238E27FC236}">
                    <a16:creationId xmlns:a16="http://schemas.microsoft.com/office/drawing/2014/main" id="{DAF64BBE-D435-4164-BA1E-7843E729C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2461"/>
                <a:ext cx="414" cy="15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83" name="Line 287">
                <a:extLst>
                  <a:ext uri="{FF2B5EF4-FFF2-40B4-BE49-F238E27FC236}">
                    <a16:creationId xmlns:a16="http://schemas.microsoft.com/office/drawing/2014/main" id="{57D9615D-2963-4549-9E5E-F63B7AAE7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2" y="3172"/>
                <a:ext cx="440" cy="2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9074741-A77D-AC8F-2C0E-D928A711767C}"/>
                  </a:ext>
                </a:extLst>
              </p:cNvPr>
              <p:cNvSpPr txBox="1"/>
              <p:nvPr/>
            </p:nvSpPr>
            <p:spPr>
              <a:xfrm>
                <a:off x="4570439" y="2265114"/>
                <a:ext cx="3985643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𝑫𝒙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𝑳</m:t>
                          </m:r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1"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𝑼</m:t>
                          </m:r>
                        </m:e>
                      </m:d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kumimoji="1" lang="en-US" altLang="zh-CN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m:oMathPara>
                </a14:m>
                <a:endParaRPr kumimoji="1" lang="zh-CN" altLang="en-US" sz="3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9074741-A77D-AC8F-2C0E-D928A7117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39" y="2265114"/>
                <a:ext cx="3985643" cy="492443"/>
              </a:xfrm>
              <a:prstGeom prst="rect">
                <a:avLst/>
              </a:prstGeom>
              <a:blipFill>
                <a:blip r:embed="rId49"/>
                <a:stretch>
                  <a:fillRect l="-1274" r="-191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6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55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75" name="Group 155">
            <a:extLst>
              <a:ext uri="{FF2B5EF4-FFF2-40B4-BE49-F238E27FC236}">
                <a16:creationId xmlns:a16="http://schemas.microsoft.com/office/drawing/2014/main" id="{42DF3E2B-17E7-4254-B51B-F40853FA8A00}"/>
              </a:ext>
            </a:extLst>
          </p:cNvPr>
          <p:cNvGrpSpPr>
            <a:grpSpLocks/>
          </p:cNvGrpSpPr>
          <p:nvPr/>
        </p:nvGrpSpPr>
        <p:grpSpPr bwMode="auto">
          <a:xfrm>
            <a:off x="215748" y="321915"/>
            <a:ext cx="4354372" cy="658813"/>
            <a:chOff x="137" y="192"/>
            <a:chExt cx="2737" cy="415"/>
          </a:xfrm>
        </p:grpSpPr>
        <p:sp>
          <p:nvSpPr>
            <p:cNvPr id="56472" name="Rectangle 152">
              <a:extLst>
                <a:ext uri="{FF2B5EF4-FFF2-40B4-BE49-F238E27FC236}">
                  <a16:creationId xmlns:a16="http://schemas.microsoft.com/office/drawing/2014/main" id="{B3B99967-0D15-45C6-B8C2-0DDAE2B21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" y="262"/>
              <a:ext cx="5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如果</a:t>
              </a:r>
            </a:p>
          </p:txBody>
        </p:sp>
        <p:graphicFrame>
          <p:nvGraphicFramePr>
            <p:cNvPr id="56473" name="Object 153">
              <a:extLst>
                <a:ext uri="{FF2B5EF4-FFF2-40B4-BE49-F238E27FC236}">
                  <a16:creationId xmlns:a16="http://schemas.microsoft.com/office/drawing/2014/main" id="{CC35B0DB-100E-4E88-8E0E-20B7194461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2" y="192"/>
            <a:ext cx="2302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269720" imgH="228600" progId="Equation.DSMT4">
                    <p:embed/>
                  </p:oleObj>
                </mc:Choice>
                <mc:Fallback>
                  <p:oleObj name="Equation" r:id="rId5" imgW="1269720" imgH="228600" progId="Equation.DSMT4">
                    <p:embed/>
                    <p:pic>
                      <p:nvPicPr>
                        <p:cNvPr id="56473" name="Object 153">
                          <a:extLst>
                            <a:ext uri="{FF2B5EF4-FFF2-40B4-BE49-F238E27FC236}">
                              <a16:creationId xmlns:a16="http://schemas.microsoft.com/office/drawing/2014/main" id="{CC35B0DB-100E-4E88-8E0E-20B7194461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" y="192"/>
                          <a:ext cx="2302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476" name="Rectangle 156">
            <a:extLst>
              <a:ext uri="{FF2B5EF4-FFF2-40B4-BE49-F238E27FC236}">
                <a16:creationId xmlns:a16="http://schemas.microsoft.com/office/drawing/2014/main" id="{02E66C14-4F96-4AFD-9872-C623F1F32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713" y="429548"/>
            <a:ext cx="269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原方程组可化为</a:t>
            </a:r>
          </a:p>
        </p:txBody>
      </p:sp>
      <p:graphicFrame>
        <p:nvGraphicFramePr>
          <p:cNvPr id="56477" name="Object 157">
            <a:extLst>
              <a:ext uri="{FF2B5EF4-FFF2-40B4-BE49-F238E27FC236}">
                <a16:creationId xmlns:a16="http://schemas.microsoft.com/office/drawing/2014/main" id="{410FD4AC-3153-49EF-88DF-7643E907F7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1925" y="940650"/>
          <a:ext cx="4866760" cy="73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56477" name="Object 157">
                        <a:extLst>
                          <a:ext uri="{FF2B5EF4-FFF2-40B4-BE49-F238E27FC236}">
                            <a16:creationId xmlns:a16="http://schemas.microsoft.com/office/drawing/2014/main" id="{410FD4AC-3153-49EF-88DF-7643E907F7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925" y="940650"/>
                        <a:ext cx="4866760" cy="7310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481" name="Group 161">
            <a:extLst>
              <a:ext uri="{FF2B5EF4-FFF2-40B4-BE49-F238E27FC236}">
                <a16:creationId xmlns:a16="http://schemas.microsoft.com/office/drawing/2014/main" id="{6F3FEF3E-6B39-45EE-9DE7-EECD22132E39}"/>
              </a:ext>
            </a:extLst>
          </p:cNvPr>
          <p:cNvGrpSpPr>
            <a:grpSpLocks/>
          </p:cNvGrpSpPr>
          <p:nvPr/>
        </p:nvGrpSpPr>
        <p:grpSpPr bwMode="auto">
          <a:xfrm>
            <a:off x="5868426" y="921780"/>
            <a:ext cx="2173343" cy="778715"/>
            <a:chOff x="4453" y="568"/>
            <a:chExt cx="1115" cy="432"/>
          </a:xfrm>
        </p:grpSpPr>
        <p:sp>
          <p:nvSpPr>
            <p:cNvPr id="56480" name="Rectangle 160">
              <a:extLst>
                <a:ext uri="{FF2B5EF4-FFF2-40B4-BE49-F238E27FC236}">
                  <a16:creationId xmlns:a16="http://schemas.microsoft.com/office/drawing/2014/main" id="{20575364-FC43-4367-9F92-F569AD7AB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3" y="568"/>
              <a:ext cx="1104" cy="4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aphicFrame>
          <p:nvGraphicFramePr>
            <p:cNvPr id="56479" name="Object 159">
              <a:extLst>
                <a:ext uri="{FF2B5EF4-FFF2-40B4-BE49-F238E27FC236}">
                  <a16:creationId xmlns:a16="http://schemas.microsoft.com/office/drawing/2014/main" id="{A108B061-E4D8-47BF-854F-F3AEB84063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608"/>
            <a:ext cx="1104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22080" imgH="203040" progId="Equation.DSMT4">
                    <p:embed/>
                  </p:oleObj>
                </mc:Choice>
                <mc:Fallback>
                  <p:oleObj name="Equation" r:id="rId9" imgW="622080" imgH="203040" progId="Equation.DSMT4">
                    <p:embed/>
                    <p:pic>
                      <p:nvPicPr>
                        <p:cNvPr id="56479" name="Object 159">
                          <a:extLst>
                            <a:ext uri="{FF2B5EF4-FFF2-40B4-BE49-F238E27FC236}">
                              <a16:creationId xmlns:a16="http://schemas.microsoft.com/office/drawing/2014/main" id="{A108B061-E4D8-47BF-854F-F3AEB84063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608"/>
                          <a:ext cx="1104" cy="3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487" name="Group 167">
            <a:extLst>
              <a:ext uri="{FF2B5EF4-FFF2-40B4-BE49-F238E27FC236}">
                <a16:creationId xmlns:a16="http://schemas.microsoft.com/office/drawing/2014/main" id="{435995C6-37EF-4EC0-B38F-9C84458D8C91}"/>
              </a:ext>
            </a:extLst>
          </p:cNvPr>
          <p:cNvGrpSpPr>
            <a:grpSpLocks/>
          </p:cNvGrpSpPr>
          <p:nvPr/>
        </p:nvGrpSpPr>
        <p:grpSpPr bwMode="auto">
          <a:xfrm>
            <a:off x="103426" y="1875265"/>
            <a:ext cx="6767513" cy="558800"/>
            <a:chOff x="96" y="878"/>
            <a:chExt cx="4263" cy="352"/>
          </a:xfrm>
        </p:grpSpPr>
        <p:sp>
          <p:nvSpPr>
            <p:cNvPr id="56482" name="Rectangle 162">
              <a:extLst>
                <a:ext uri="{FF2B5EF4-FFF2-40B4-BE49-F238E27FC236}">
                  <a16:creationId xmlns:a16="http://schemas.microsoft.com/office/drawing/2014/main" id="{7F00A6E7-1EB9-4FB8-800E-6686055D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919"/>
              <a:ext cx="50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其中</a:t>
              </a:r>
            </a:p>
          </p:txBody>
        </p:sp>
        <p:graphicFrame>
          <p:nvGraphicFramePr>
            <p:cNvPr id="56483" name="Object 163">
              <a:extLst>
                <a:ext uri="{FF2B5EF4-FFF2-40B4-BE49-F238E27FC236}">
                  <a16:creationId xmlns:a16="http://schemas.microsoft.com/office/drawing/2014/main" id="{0ED6C557-D660-4E10-BDE2-F47D90736E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8" y="878"/>
            <a:ext cx="3791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63480" imgH="228600" progId="Equation.DSMT4">
                    <p:embed/>
                  </p:oleObj>
                </mc:Choice>
                <mc:Fallback>
                  <p:oleObj name="Equation" r:id="rId11" imgW="2463480" imgH="228600" progId="Equation.DSMT4">
                    <p:embed/>
                    <p:pic>
                      <p:nvPicPr>
                        <p:cNvPr id="56483" name="Object 163">
                          <a:extLst>
                            <a:ext uri="{FF2B5EF4-FFF2-40B4-BE49-F238E27FC236}">
                              <a16:creationId xmlns:a16="http://schemas.microsoft.com/office/drawing/2014/main" id="{0ED6C557-D660-4E10-BDE2-F47D90736E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" y="878"/>
                          <a:ext cx="3791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485" name="Rectangle 165">
            <a:extLst>
              <a:ext uri="{FF2B5EF4-FFF2-40B4-BE49-F238E27FC236}">
                <a16:creationId xmlns:a16="http://schemas.microsoft.com/office/drawing/2014/main" id="{07C40B78-CB8C-4037-B18D-6B3487265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522649"/>
            <a:ext cx="27638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相应的迭代格式</a:t>
            </a:r>
          </a:p>
        </p:txBody>
      </p:sp>
      <p:graphicFrame>
        <p:nvGraphicFramePr>
          <p:cNvPr id="56486" name="Object 166">
            <a:extLst>
              <a:ext uri="{FF2B5EF4-FFF2-40B4-BE49-F238E27FC236}">
                <a16:creationId xmlns:a16="http://schemas.microsoft.com/office/drawing/2014/main" id="{7B903907-0662-4B92-8E1F-B5E9AE9092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4312" y="2486465"/>
          <a:ext cx="4893394" cy="584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17360" imgH="228600" progId="Equation.DSMT4">
                  <p:embed/>
                </p:oleObj>
              </mc:Choice>
              <mc:Fallback>
                <p:oleObj name="Equation" r:id="rId13" imgW="1917360" imgH="228600" progId="Equation.DSMT4">
                  <p:embed/>
                  <p:pic>
                    <p:nvPicPr>
                      <p:cNvPr id="56486" name="Object 166">
                        <a:extLst>
                          <a:ext uri="{FF2B5EF4-FFF2-40B4-BE49-F238E27FC236}">
                            <a16:creationId xmlns:a16="http://schemas.microsoft.com/office/drawing/2014/main" id="{7B903907-0662-4B92-8E1F-B5E9AE9092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312" y="2486465"/>
                        <a:ext cx="4893394" cy="5841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88" name="Rectangle 168">
            <a:extLst>
              <a:ext uri="{FF2B5EF4-FFF2-40B4-BE49-F238E27FC236}">
                <a16:creationId xmlns:a16="http://schemas.microsoft.com/office/drawing/2014/main" id="{09BE1C53-986B-48C2-BF3B-E817B17F9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137" y="3208412"/>
            <a:ext cx="7014175" cy="584157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上述方法称为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Jacobi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迭代法，简称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法或简单迭代法</a:t>
            </a:r>
          </a:p>
        </p:txBody>
      </p:sp>
      <p:sp>
        <p:nvSpPr>
          <p:cNvPr id="56489" name="Rectangle 169">
            <a:extLst>
              <a:ext uri="{FF2B5EF4-FFF2-40B4-BE49-F238E27FC236}">
                <a16:creationId xmlns:a16="http://schemas.microsoft.com/office/drawing/2014/main" id="{BA42E16D-4C17-4B32-8C3A-4B9E9BC3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3930208"/>
            <a:ext cx="2043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分量形式：</a:t>
            </a:r>
          </a:p>
        </p:txBody>
      </p:sp>
      <p:grpSp>
        <p:nvGrpSpPr>
          <p:cNvPr id="56493" name="Group 173">
            <a:extLst>
              <a:ext uri="{FF2B5EF4-FFF2-40B4-BE49-F238E27FC236}">
                <a16:creationId xmlns:a16="http://schemas.microsoft.com/office/drawing/2014/main" id="{52EB5A0E-A942-45EB-A985-FE6267DBDD4E}"/>
              </a:ext>
            </a:extLst>
          </p:cNvPr>
          <p:cNvGrpSpPr>
            <a:grpSpLocks/>
          </p:cNvGrpSpPr>
          <p:nvPr/>
        </p:nvGrpSpPr>
        <p:grpSpPr bwMode="auto">
          <a:xfrm>
            <a:off x="366871" y="4518097"/>
            <a:ext cx="7703691" cy="1822585"/>
            <a:chOff x="32" y="2800"/>
            <a:chExt cx="5608" cy="1280"/>
          </a:xfrm>
        </p:grpSpPr>
        <p:sp>
          <p:nvSpPr>
            <p:cNvPr id="56492" name="Rectangle 172">
              <a:extLst>
                <a:ext uri="{FF2B5EF4-FFF2-40B4-BE49-F238E27FC236}">
                  <a16:creationId xmlns:a16="http://schemas.microsoft.com/office/drawing/2014/main" id="{D57A130F-4832-4690-840B-04AB606F2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" y="2800"/>
              <a:ext cx="5608" cy="1280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aphicFrame>
          <p:nvGraphicFramePr>
            <p:cNvPr id="56490" name="Object 170">
              <a:extLst>
                <a:ext uri="{FF2B5EF4-FFF2-40B4-BE49-F238E27FC236}">
                  <a16:creationId xmlns:a16="http://schemas.microsoft.com/office/drawing/2014/main" id="{8177F1D8-81AA-4341-B568-013B141E6E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2815"/>
            <a:ext cx="5472" cy="1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933640" imgH="672840" progId="Equation.DSMT4">
                    <p:embed/>
                  </p:oleObj>
                </mc:Choice>
                <mc:Fallback>
                  <p:oleObj name="Equation" r:id="rId15" imgW="2933640" imgH="672840" progId="Equation.DSMT4">
                    <p:embed/>
                    <p:pic>
                      <p:nvPicPr>
                        <p:cNvPr id="56490" name="Object 170">
                          <a:extLst>
                            <a:ext uri="{FF2B5EF4-FFF2-40B4-BE49-F238E27FC236}">
                              <a16:creationId xmlns:a16="http://schemas.microsoft.com/office/drawing/2014/main" id="{8177F1D8-81AA-4341-B568-013B141E6E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2815"/>
                          <a:ext cx="5472" cy="1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527482-DA10-9895-4F5A-FAB3056004F4}"/>
                  </a:ext>
                </a:extLst>
              </p:cNvPr>
              <p:cNvSpPr txBox="1"/>
              <p:nvPr/>
            </p:nvSpPr>
            <p:spPr>
              <a:xfrm>
                <a:off x="5975648" y="-13855"/>
                <a:ext cx="3168352" cy="523220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𝑫𝒙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527482-DA10-9895-4F5A-FAB30560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48" y="-13855"/>
                <a:ext cx="3168352" cy="523220"/>
              </a:xfrm>
              <a:prstGeom prst="rect">
                <a:avLst/>
              </a:prstGeom>
              <a:blipFill>
                <a:blip r:embed="rId17"/>
                <a:stretch>
                  <a:fillRect l="-200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EA546B-9EFF-2A99-10DA-9F6AC8E9C0D0}"/>
                  </a:ext>
                </a:extLst>
              </p:cNvPr>
              <p:cNvSpPr txBox="1"/>
              <p:nvPr/>
            </p:nvSpPr>
            <p:spPr>
              <a:xfrm>
                <a:off x="2749229" y="1664399"/>
                <a:ext cx="1934352" cy="369332"/>
              </a:xfrm>
              <a:prstGeom prst="rect">
                <a:avLst/>
              </a:pr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EA546B-9EFF-2A99-10DA-9F6AC8E9C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229" y="1664399"/>
                <a:ext cx="193435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1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4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4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64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85" grpId="0" autoUpdateAnimBg="0"/>
      <p:bldP spid="56488" grpId="0" animBg="1" autoUpdateAnimBg="0"/>
      <p:bldP spid="5648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9F52888-DAE8-0E41-8FC0-4C14C94E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7" y="3024696"/>
            <a:ext cx="8974243" cy="16805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788492-4804-AA42-A0FC-924017DD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13" y="419676"/>
            <a:ext cx="2920586" cy="372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DFC26D-C68D-F445-AF99-7FB32525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958" y="2585680"/>
            <a:ext cx="2260600" cy="469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730B8F-7556-A444-8014-1166D2C30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635" y="2674814"/>
            <a:ext cx="1772479" cy="3181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1AABC0-0580-994C-AE6A-1E8FC8AFC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2657794"/>
            <a:ext cx="1193800" cy="35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EEC8C3-13FC-2F46-9628-B576D3A5F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538" y="102249"/>
            <a:ext cx="876300" cy="241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FC0F43-997F-4047-A444-97A62D7A5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62" y="89549"/>
            <a:ext cx="1841500" cy="2667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225EC6-12BD-B44F-B15C-BC9621BC8708}"/>
              </a:ext>
            </a:extLst>
          </p:cNvPr>
          <p:cNvSpPr/>
          <p:nvPr/>
        </p:nvSpPr>
        <p:spPr>
          <a:xfrm>
            <a:off x="569843" y="419676"/>
            <a:ext cx="7527235" cy="219100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0007249-DCD8-9342-BF8B-AB0722CB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791" y="868388"/>
            <a:ext cx="3233871" cy="16463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BA5C5CE-6684-A240-9B9A-F72143084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7306" y="864578"/>
            <a:ext cx="3342937" cy="169197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4201B6-F9FE-F04E-94B8-0F63CD9D1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3160" y="4893767"/>
            <a:ext cx="4800600" cy="18923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DC7CAEE-3FBC-6745-9CB0-B5BD63CE03D0}"/>
              </a:ext>
            </a:extLst>
          </p:cNvPr>
          <p:cNvSpPr txBox="1"/>
          <p:nvPr/>
        </p:nvSpPr>
        <p:spPr>
          <a:xfrm>
            <a:off x="63740" y="-175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</a:t>
            </a:r>
            <a:r>
              <a:rPr kumimoji="1" lang="zh-CN" altLang="en-US" b="1" dirty="0">
                <a:solidFill>
                  <a:srgbClr val="FF0000"/>
                </a:solidFill>
              </a:rPr>
              <a:t>迭代法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280A62-DA8F-3341-8136-DFF1C2B0BDC7}"/>
              </a:ext>
            </a:extLst>
          </p:cNvPr>
          <p:cNvSpPr txBox="1"/>
          <p:nvPr/>
        </p:nvSpPr>
        <p:spPr>
          <a:xfrm>
            <a:off x="63740" y="294187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先求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30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E8A0B0-9A0A-B64A-B2F8-619C0F67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9" y="100124"/>
            <a:ext cx="1193800" cy="35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D0EB4D-9A51-7646-8236-F6A7551BA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61" y="402716"/>
            <a:ext cx="4250635" cy="2006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5EBFE3-C8AA-FD4B-BBB5-6C140A4CF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504"/>
            <a:ext cx="4800600" cy="1892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3BEC88-02F5-CE41-9477-D6850408E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097" y="2356308"/>
            <a:ext cx="2260600" cy="46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A85A06-4405-124A-8BEC-B6424992981E}"/>
              </a:ext>
            </a:extLst>
          </p:cNvPr>
          <p:cNvSpPr txBox="1"/>
          <p:nvPr/>
        </p:nvSpPr>
        <p:spPr>
          <a:xfrm>
            <a:off x="5065584" y="1001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再求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6C237F-15D7-7440-A85A-2BD49B1F3DA4}"/>
              </a:ext>
            </a:extLst>
          </p:cNvPr>
          <p:cNvSpPr txBox="1"/>
          <p:nvPr/>
        </p:nvSpPr>
        <p:spPr>
          <a:xfrm>
            <a:off x="1060692" y="2409316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代入迭代表达式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2502A2-8EB3-794E-837C-E04CB3E0B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47" y="2985788"/>
            <a:ext cx="7988300" cy="248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934B96-CDBA-FA44-972B-0B68D8DA1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697" y="5524410"/>
            <a:ext cx="5105400" cy="1054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CC14C1-23D0-C745-AC8F-8A5409F98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6660" y="4351110"/>
            <a:ext cx="419100" cy="190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FB3B15-5E5F-6249-BB24-82D6D2147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6353" y="4253282"/>
            <a:ext cx="2578100" cy="393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9AA4E8-A629-D348-B113-CDC0BB404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363" y="4351110"/>
            <a:ext cx="419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F798E3-142B-4145-BD4A-C89642963E45}"/>
              </a:ext>
            </a:extLst>
          </p:cNvPr>
          <p:cNvSpPr txBox="1"/>
          <p:nvPr/>
        </p:nvSpPr>
        <p:spPr>
          <a:xfrm>
            <a:off x="305480" y="332656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例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3.7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AEB28-CFF5-4DFD-BECF-88A5AE9D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0"/>
            <a:ext cx="6705661" cy="6713809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D3CA1CD-CC74-3B4E-8B6F-53DCE7303274}"/>
              </a:ext>
            </a:extLst>
          </p:cNvPr>
          <p:cNvCxnSpPr/>
          <p:nvPr/>
        </p:nvCxnSpPr>
        <p:spPr>
          <a:xfrm>
            <a:off x="5364088" y="3356992"/>
            <a:ext cx="1008112" cy="0"/>
          </a:xfrm>
          <a:prstGeom prst="line">
            <a:avLst/>
          </a:prstGeom>
          <a:ln>
            <a:solidFill>
              <a:srgbClr val="090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08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F65E2-B3C1-4A4C-8BF0-4C765CEDE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2" y="404664"/>
            <a:ext cx="8943975" cy="478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305F52-061F-40AD-AF32-9B4F8484C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2" y="5517232"/>
            <a:ext cx="8943974" cy="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7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60" name="Rectangle 1216">
            <a:extLst>
              <a:ext uri="{FF2B5EF4-FFF2-40B4-BE49-F238E27FC236}">
                <a16:creationId xmlns:a16="http://schemas.microsoft.com/office/drawing/2014/main" id="{E903036B-548D-4F4D-9120-EF5AD2ED1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286167"/>
            <a:ext cx="67687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2400" b="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3.4.3 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Gauss-Seidel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（高斯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赛德尔）迭代法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58562" name="Rectangle 1218">
            <a:extLst>
              <a:ext uri="{FF2B5EF4-FFF2-40B4-BE49-F238E27FC236}">
                <a16:creationId xmlns:a16="http://schemas.microsoft.com/office/drawing/2014/main" id="{0335B25B-8BDD-4BD4-B58A-48410622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228561"/>
            <a:ext cx="6480720" cy="6413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Gauss-Seidel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迭代法是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Jacobi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迭代法的一种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改进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58573" name="Group 1229">
            <a:extLst>
              <a:ext uri="{FF2B5EF4-FFF2-40B4-BE49-F238E27FC236}">
                <a16:creationId xmlns:a16="http://schemas.microsoft.com/office/drawing/2014/main" id="{F508FA77-76C5-43B3-9466-9E40A936DCD7}"/>
              </a:ext>
            </a:extLst>
          </p:cNvPr>
          <p:cNvGrpSpPr>
            <a:grpSpLocks/>
          </p:cNvGrpSpPr>
          <p:nvPr/>
        </p:nvGrpSpPr>
        <p:grpSpPr bwMode="auto">
          <a:xfrm>
            <a:off x="539070" y="908891"/>
            <a:ext cx="8497660" cy="1073696"/>
            <a:chOff x="96" y="581"/>
            <a:chExt cx="5522" cy="651"/>
          </a:xfrm>
        </p:grpSpPr>
        <p:sp>
          <p:nvSpPr>
            <p:cNvPr id="58563" name="Rectangle 1219">
              <a:extLst>
                <a:ext uri="{FF2B5EF4-FFF2-40B4-BE49-F238E27FC236}">
                  <a16:creationId xmlns:a16="http://schemas.microsoft.com/office/drawing/2014/main" id="{00AD6C67-A4EF-4D62-B1A0-0B3E77DF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624"/>
              <a:ext cx="5522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在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Jacobi</a:t>
              </a:r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迭代公式中，计算         时，利用已经算出来的新的</a:t>
              </a:r>
            </a:p>
          </p:txBody>
        </p:sp>
        <p:graphicFrame>
          <p:nvGraphicFramePr>
            <p:cNvPr id="58564" name="Object 1220">
              <a:extLst>
                <a:ext uri="{FF2B5EF4-FFF2-40B4-BE49-F238E27FC236}">
                  <a16:creationId xmlns:a16="http://schemas.microsoft.com/office/drawing/2014/main" id="{DD0339F4-F014-4905-99CA-B09027ECD7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5606608"/>
                </p:ext>
              </p:extLst>
            </p:nvPr>
          </p:nvGraphicFramePr>
          <p:xfrm>
            <a:off x="2483" y="581"/>
            <a:ext cx="50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55320" imgH="241200" progId="Equation.DSMT4">
                    <p:embed/>
                  </p:oleObj>
                </mc:Choice>
                <mc:Fallback>
                  <p:oleObj name="Equation" r:id="rId2" imgW="355320" imgH="241200" progId="Equation.DSMT4">
                    <p:embed/>
                    <p:pic>
                      <p:nvPicPr>
                        <p:cNvPr id="58564" name="Object 1220">
                          <a:extLst>
                            <a:ext uri="{FF2B5EF4-FFF2-40B4-BE49-F238E27FC236}">
                              <a16:creationId xmlns:a16="http://schemas.microsoft.com/office/drawing/2014/main" id="{DD0339F4-F014-4905-99CA-B09027ECD7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3" y="581"/>
                          <a:ext cx="506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565" name="Object 1221">
              <a:extLst>
                <a:ext uri="{FF2B5EF4-FFF2-40B4-BE49-F238E27FC236}">
                  <a16:creationId xmlns:a16="http://schemas.microsoft.com/office/drawing/2014/main" id="{D74FD61F-472C-4997-B175-26AD543F6F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" y="905"/>
            <a:ext cx="1653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33440" imgH="241200" progId="Equation.DSMT4">
                    <p:embed/>
                  </p:oleObj>
                </mc:Choice>
                <mc:Fallback>
                  <p:oleObj name="Equation" r:id="rId4" imgW="1333440" imgH="241200" progId="Equation.DSMT4">
                    <p:embed/>
                    <p:pic>
                      <p:nvPicPr>
                        <p:cNvPr id="58565" name="Object 1221">
                          <a:extLst>
                            <a:ext uri="{FF2B5EF4-FFF2-40B4-BE49-F238E27FC236}">
                              <a16:creationId xmlns:a16="http://schemas.microsoft.com/office/drawing/2014/main" id="{D74FD61F-472C-4997-B175-26AD543F6F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" y="905"/>
                          <a:ext cx="1653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566" name="Rectangle 1222">
              <a:extLst>
                <a:ext uri="{FF2B5EF4-FFF2-40B4-BE49-F238E27FC236}">
                  <a16:creationId xmlns:a16="http://schemas.microsoft.com/office/drawing/2014/main" id="{D1B91C28-3038-4C96-9454-049D3EFC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951"/>
              <a:ext cx="3215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值，从而得到</a:t>
              </a:r>
              <a:r>
                <a: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Gauss-Seidel</a:t>
              </a:r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迭代法。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2C319C4-548C-504D-BC76-AA84F6A99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2996952"/>
            <a:ext cx="8564243" cy="35605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71B76E-C159-7343-BD50-F89C2BE01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365" y="5038996"/>
            <a:ext cx="419100" cy="190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FEDEED-AC6C-DF42-9F30-036ABC235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058" y="4941168"/>
            <a:ext cx="2578100" cy="393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F716B6F-1679-074A-9322-D15D23A38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068" y="5038996"/>
            <a:ext cx="419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6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68" name="Rectangle 1224">
            <a:extLst>
              <a:ext uri="{FF2B5EF4-FFF2-40B4-BE49-F238E27FC236}">
                <a16:creationId xmlns:a16="http://schemas.microsoft.com/office/drawing/2014/main" id="{412CA7F0-BDFD-4127-90E9-4CB22421C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72" y="3195317"/>
            <a:ext cx="4559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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G-S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迭代法的分量形式：</a:t>
            </a:r>
          </a:p>
        </p:txBody>
      </p:sp>
      <p:grpSp>
        <p:nvGrpSpPr>
          <p:cNvPr id="58572" name="Group 1228">
            <a:extLst>
              <a:ext uri="{FF2B5EF4-FFF2-40B4-BE49-F238E27FC236}">
                <a16:creationId xmlns:a16="http://schemas.microsoft.com/office/drawing/2014/main" id="{B7979B6C-9DFA-4BA7-B634-7A7DA2291557}"/>
              </a:ext>
            </a:extLst>
          </p:cNvPr>
          <p:cNvGrpSpPr>
            <a:grpSpLocks/>
          </p:cNvGrpSpPr>
          <p:nvPr/>
        </p:nvGrpSpPr>
        <p:grpSpPr bwMode="auto">
          <a:xfrm>
            <a:off x="613515" y="3780410"/>
            <a:ext cx="7916969" cy="1766439"/>
            <a:chOff x="88" y="2864"/>
            <a:chExt cx="5608" cy="1280"/>
          </a:xfrm>
        </p:grpSpPr>
        <p:sp>
          <p:nvSpPr>
            <p:cNvPr id="58570" name="Rectangle 1226">
              <a:extLst>
                <a:ext uri="{FF2B5EF4-FFF2-40B4-BE49-F238E27FC236}">
                  <a16:creationId xmlns:a16="http://schemas.microsoft.com/office/drawing/2014/main" id="{272702AC-8916-440B-90C5-84C9D690F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" y="2864"/>
              <a:ext cx="5608" cy="1280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571" name="Object 1227">
              <a:extLst>
                <a:ext uri="{FF2B5EF4-FFF2-40B4-BE49-F238E27FC236}">
                  <a16:creationId xmlns:a16="http://schemas.microsoft.com/office/drawing/2014/main" id="{E657D8C8-0DBF-488E-8102-AA17F1FCFD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" y="2880"/>
            <a:ext cx="5395" cy="1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022560" imgH="672840" progId="Equation.DSMT4">
                    <p:embed/>
                  </p:oleObj>
                </mc:Choice>
                <mc:Fallback>
                  <p:oleObj name="Equation" r:id="rId2" imgW="3022560" imgH="672840" progId="Equation.DSMT4">
                    <p:embed/>
                    <p:pic>
                      <p:nvPicPr>
                        <p:cNvPr id="58571" name="Object 1227">
                          <a:extLst>
                            <a:ext uri="{FF2B5EF4-FFF2-40B4-BE49-F238E27FC236}">
                              <a16:creationId xmlns:a16="http://schemas.microsoft.com/office/drawing/2014/main" id="{E657D8C8-0DBF-488E-8102-AA17F1FCFD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" y="2880"/>
                          <a:ext cx="5395" cy="120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7A3BF0E2-E4F3-4B46-84DD-3A0F5F9C1525}"/>
              </a:ext>
            </a:extLst>
          </p:cNvPr>
          <p:cNvSpPr/>
          <p:nvPr/>
        </p:nvSpPr>
        <p:spPr bwMode="auto">
          <a:xfrm>
            <a:off x="3491880" y="3656982"/>
            <a:ext cx="864096" cy="114017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lang="zh-CN" altLang="en-US" sz="28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Rectangle 1216">
            <a:extLst>
              <a:ext uri="{FF2B5EF4-FFF2-40B4-BE49-F238E27FC236}">
                <a16:creationId xmlns:a16="http://schemas.microsoft.com/office/drawing/2014/main" id="{1BD8434F-70A5-71CE-8C02-6122A6534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286167"/>
            <a:ext cx="67687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2400" b="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3.4.3 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Gauss-Seidel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（高斯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赛德尔）迭代法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Rectangle 1218">
            <a:extLst>
              <a:ext uri="{FF2B5EF4-FFF2-40B4-BE49-F238E27FC236}">
                <a16:creationId xmlns:a16="http://schemas.microsoft.com/office/drawing/2014/main" id="{1F4CB70C-B76D-9A52-DA62-0D99A19C9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228561"/>
            <a:ext cx="6480720" cy="6413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Gauss-Seidel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迭代法是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Jacobi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迭代法的一种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改进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5" name="Group 1229">
            <a:extLst>
              <a:ext uri="{FF2B5EF4-FFF2-40B4-BE49-F238E27FC236}">
                <a16:creationId xmlns:a16="http://schemas.microsoft.com/office/drawing/2014/main" id="{9DD32E11-E5C9-E525-37D5-1C0287FB4098}"/>
              </a:ext>
            </a:extLst>
          </p:cNvPr>
          <p:cNvGrpSpPr>
            <a:grpSpLocks/>
          </p:cNvGrpSpPr>
          <p:nvPr/>
        </p:nvGrpSpPr>
        <p:grpSpPr bwMode="auto">
          <a:xfrm>
            <a:off x="539070" y="908891"/>
            <a:ext cx="8497660" cy="1073696"/>
            <a:chOff x="96" y="581"/>
            <a:chExt cx="5522" cy="651"/>
          </a:xfrm>
        </p:grpSpPr>
        <p:sp>
          <p:nvSpPr>
            <p:cNvPr id="6" name="Rectangle 1219">
              <a:extLst>
                <a:ext uri="{FF2B5EF4-FFF2-40B4-BE49-F238E27FC236}">
                  <a16:creationId xmlns:a16="http://schemas.microsoft.com/office/drawing/2014/main" id="{169D519E-9A99-DD77-47DF-8CC95B9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624"/>
              <a:ext cx="5522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在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Jacobi</a:t>
              </a:r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迭代公式中，计算         时，利用已经算出来的新的</a:t>
              </a:r>
            </a:p>
          </p:txBody>
        </p:sp>
        <p:graphicFrame>
          <p:nvGraphicFramePr>
            <p:cNvPr id="7" name="Object 1220">
              <a:extLst>
                <a:ext uri="{FF2B5EF4-FFF2-40B4-BE49-F238E27FC236}">
                  <a16:creationId xmlns:a16="http://schemas.microsoft.com/office/drawing/2014/main" id="{FD578D0C-41A6-C2CF-E300-5C82A2805FF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7815038"/>
                </p:ext>
              </p:extLst>
            </p:nvPr>
          </p:nvGraphicFramePr>
          <p:xfrm>
            <a:off x="2483" y="581"/>
            <a:ext cx="50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55320" imgH="241200" progId="Equation.DSMT4">
                    <p:embed/>
                  </p:oleObj>
                </mc:Choice>
                <mc:Fallback>
                  <p:oleObj name="Equation" r:id="rId4" imgW="355320" imgH="241200" progId="Equation.DSMT4">
                    <p:embed/>
                    <p:pic>
                      <p:nvPicPr>
                        <p:cNvPr id="58564" name="Object 1220">
                          <a:extLst>
                            <a:ext uri="{FF2B5EF4-FFF2-40B4-BE49-F238E27FC236}">
                              <a16:creationId xmlns:a16="http://schemas.microsoft.com/office/drawing/2014/main" id="{DD0339F4-F014-4905-99CA-B09027ECD7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3" y="581"/>
                          <a:ext cx="506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221">
              <a:extLst>
                <a:ext uri="{FF2B5EF4-FFF2-40B4-BE49-F238E27FC236}">
                  <a16:creationId xmlns:a16="http://schemas.microsoft.com/office/drawing/2014/main" id="{949D5A16-059D-2BAE-EC3A-5D258D93E0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" y="905"/>
            <a:ext cx="1653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33440" imgH="241200" progId="Equation.DSMT4">
                    <p:embed/>
                  </p:oleObj>
                </mc:Choice>
                <mc:Fallback>
                  <p:oleObj name="Equation" r:id="rId6" imgW="1333440" imgH="241200" progId="Equation.DSMT4">
                    <p:embed/>
                    <p:pic>
                      <p:nvPicPr>
                        <p:cNvPr id="58565" name="Object 1221">
                          <a:extLst>
                            <a:ext uri="{FF2B5EF4-FFF2-40B4-BE49-F238E27FC236}">
                              <a16:creationId xmlns:a16="http://schemas.microsoft.com/office/drawing/2014/main" id="{D74FD61F-472C-4997-B175-26AD543F6F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" y="905"/>
                          <a:ext cx="1653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222">
              <a:extLst>
                <a:ext uri="{FF2B5EF4-FFF2-40B4-BE49-F238E27FC236}">
                  <a16:creationId xmlns:a16="http://schemas.microsoft.com/office/drawing/2014/main" id="{783AB2E2-5A4C-6FD1-4DAA-C2E183F65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951"/>
              <a:ext cx="3215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值，从而得到</a:t>
              </a:r>
              <a:r>
                <a: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Gauss-Seidel</a:t>
              </a:r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迭代法。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58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0">
            <a:extLst>
              <a:ext uri="{FF2B5EF4-FFF2-40B4-BE49-F238E27FC236}">
                <a16:creationId xmlns:a16="http://schemas.microsoft.com/office/drawing/2014/main" id="{566577E8-0165-4AE8-AF0A-8681F8862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0780" y="589752"/>
            <a:ext cx="45224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§3.2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线性代数的基础知识</a:t>
            </a:r>
            <a:endParaRPr lang="zh-CN" altLang="en-US" sz="2800" dirty="0">
              <a:solidFill>
                <a:srgbClr val="008000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57AFC6-549C-4CAC-BBFD-EC32D23D9F31}"/>
              </a:ext>
            </a:extLst>
          </p:cNvPr>
          <p:cNvSpPr txBox="1"/>
          <p:nvPr/>
        </p:nvSpPr>
        <p:spPr>
          <a:xfrm>
            <a:off x="53648" y="1410567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一个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维实向量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是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个实数的有序集合，通常写成坐标形式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6BAD6C-950B-405E-9ECB-465117C57507}"/>
              </a:ext>
            </a:extLst>
          </p:cNvPr>
          <p:cNvSpPr txBox="1"/>
          <p:nvPr/>
        </p:nvSpPr>
        <p:spPr>
          <a:xfrm>
            <a:off x="762680" y="2719744"/>
            <a:ext cx="58255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其中，                     称为</a:t>
            </a:r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的坐标或分量。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29DF31-A862-4B67-A824-D5CEBADCDEBE}"/>
              </a:ext>
            </a:extLst>
          </p:cNvPr>
          <p:cNvSpPr txBox="1"/>
          <p:nvPr/>
        </p:nvSpPr>
        <p:spPr>
          <a:xfrm>
            <a:off x="62320" y="3676590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向量运算： 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       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相等、和、取负、差、标量乘积</a:t>
            </a:r>
            <a:r>
              <a:rPr lang="en-US" altLang="zh-CN" sz="28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线性组合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E800EB-AA8B-BBE2-A1BD-309C124B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66" y="2124537"/>
            <a:ext cx="3060668" cy="461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7B8CEF-A9DD-53AC-6CBE-20E94232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841970"/>
            <a:ext cx="1584176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70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86" name="Group 142">
            <a:extLst>
              <a:ext uri="{FF2B5EF4-FFF2-40B4-BE49-F238E27FC236}">
                <a16:creationId xmlns:a16="http://schemas.microsoft.com/office/drawing/2014/main" id="{F0D25A5E-6819-4EE9-91F3-F8164CD5CB04}"/>
              </a:ext>
            </a:extLst>
          </p:cNvPr>
          <p:cNvGrpSpPr>
            <a:grpSpLocks/>
          </p:cNvGrpSpPr>
          <p:nvPr/>
        </p:nvGrpSpPr>
        <p:grpSpPr bwMode="auto">
          <a:xfrm>
            <a:off x="75101" y="163585"/>
            <a:ext cx="8212538" cy="2576440"/>
            <a:chOff x="38" y="91"/>
            <a:chExt cx="5366" cy="1877"/>
          </a:xfrm>
        </p:grpSpPr>
        <p:sp>
          <p:nvSpPr>
            <p:cNvPr id="57452" name="Rectangle 108">
              <a:extLst>
                <a:ext uri="{FF2B5EF4-FFF2-40B4-BE49-F238E27FC236}">
                  <a16:creationId xmlns:a16="http://schemas.microsoft.com/office/drawing/2014/main" id="{A4531493-FA01-4CEA-AAEF-00256C4F3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" y="91"/>
              <a:ext cx="536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例</a:t>
              </a:r>
              <a:r>
                <a:rPr lang="en-US" altLang="zh-CN" sz="24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3.8</a:t>
              </a:r>
              <a:r>
                <a:rPr lang="zh-CN" altLang="en-US" sz="24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：</a:t>
              </a:r>
              <a:r>
                <a:rPr lang="zh-CN" altLang="en-US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利用</a:t>
              </a:r>
              <a:r>
                <a:rPr lang="en-US" altLang="zh-CN" sz="24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Jacobi</a:t>
              </a:r>
              <a:r>
                <a:rPr lang="zh-CN" altLang="en-US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和</a:t>
              </a:r>
              <a:r>
                <a:rPr lang="en-US" altLang="zh-CN" sz="24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Gauss-Seidel</a:t>
              </a:r>
              <a:r>
                <a:rPr lang="zh-CN" altLang="en-US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迭代法求解方程组</a:t>
              </a:r>
            </a:p>
          </p:txBody>
        </p:sp>
        <p:grpSp>
          <p:nvGrpSpPr>
            <p:cNvPr id="57474" name="Group 130">
              <a:extLst>
                <a:ext uri="{FF2B5EF4-FFF2-40B4-BE49-F238E27FC236}">
                  <a16:creationId xmlns:a16="http://schemas.microsoft.com/office/drawing/2014/main" id="{94877486-FE35-4A96-B801-272021470D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520"/>
              <a:ext cx="2832" cy="1448"/>
              <a:chOff x="816" y="528"/>
              <a:chExt cx="2832" cy="1448"/>
            </a:xfrm>
          </p:grpSpPr>
          <p:sp>
            <p:nvSpPr>
              <p:cNvPr id="57454" name="AutoShape 110">
                <a:extLst>
                  <a:ext uri="{FF2B5EF4-FFF2-40B4-BE49-F238E27FC236}">
                    <a16:creationId xmlns:a16="http://schemas.microsoft.com/office/drawing/2014/main" id="{1827AE25-CD2F-41FC-A686-FE670993B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637"/>
                <a:ext cx="1440" cy="1283"/>
              </a:xfrm>
              <a:prstGeom prst="bracketPair">
                <a:avLst>
                  <a:gd name="adj" fmla="val 7500"/>
                </a:avLst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455" name="Object 111">
                <a:extLst>
                  <a:ext uri="{FF2B5EF4-FFF2-40B4-BE49-F238E27FC236}">
                    <a16:creationId xmlns:a16="http://schemas.microsoft.com/office/drawing/2014/main" id="{24C392BA-989F-4B06-AAC1-9ECC5ED567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" y="637"/>
              <a:ext cx="39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7480" imgH="177480" progId="Equation.DSMT4">
                      <p:embed/>
                    </p:oleObj>
                  </mc:Choice>
                  <mc:Fallback>
                    <p:oleObj name="Equation" r:id="rId3" imgW="177480" imgH="177480" progId="Equation.DSMT4">
                      <p:embed/>
                      <p:pic>
                        <p:nvPicPr>
                          <p:cNvPr id="57455" name="Object 111">
                            <a:extLst>
                              <a:ext uri="{FF2B5EF4-FFF2-40B4-BE49-F238E27FC236}">
                                <a16:creationId xmlns:a16="http://schemas.microsoft.com/office/drawing/2014/main" id="{24C392BA-989F-4B06-AAC1-9ECC5ED567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4" y="637"/>
                            <a:ext cx="397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57" name="Object 113">
                <a:extLst>
                  <a:ext uri="{FF2B5EF4-FFF2-40B4-BE49-F238E27FC236}">
                    <a16:creationId xmlns:a16="http://schemas.microsoft.com/office/drawing/2014/main" id="{85886789-91D5-48D9-8DE0-3A41234DF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92" y="632"/>
              <a:ext cx="257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14120" imgH="177480" progId="Equation.DSMT4">
                      <p:embed/>
                    </p:oleObj>
                  </mc:Choice>
                  <mc:Fallback>
                    <p:oleObj name="Equation" r:id="rId5" imgW="114120" imgH="177480" progId="Equation.DSMT4">
                      <p:embed/>
                      <p:pic>
                        <p:nvPicPr>
                          <p:cNvPr id="57457" name="Object 113">
                            <a:extLst>
                              <a:ext uri="{FF2B5EF4-FFF2-40B4-BE49-F238E27FC236}">
                                <a16:creationId xmlns:a16="http://schemas.microsoft.com/office/drawing/2014/main" id="{85886789-91D5-48D9-8DE0-3A41234DF8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632"/>
                            <a:ext cx="257" cy="3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58" name="Object 114">
                <a:extLst>
                  <a:ext uri="{FF2B5EF4-FFF2-40B4-BE49-F238E27FC236}">
                    <a16:creationId xmlns:a16="http://schemas.microsoft.com/office/drawing/2014/main" id="{49E444FC-B658-403E-B329-1F4FAAC631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72" y="626"/>
              <a:ext cx="171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88560" imgH="164880" progId="Equation.DSMT4">
                      <p:embed/>
                    </p:oleObj>
                  </mc:Choice>
                  <mc:Fallback>
                    <p:oleObj name="Equation" r:id="rId7" imgW="88560" imgH="164880" progId="Equation.DSMT4">
                      <p:embed/>
                      <p:pic>
                        <p:nvPicPr>
                          <p:cNvPr id="57458" name="Object 114">
                            <a:extLst>
                              <a:ext uri="{FF2B5EF4-FFF2-40B4-BE49-F238E27FC236}">
                                <a16:creationId xmlns:a16="http://schemas.microsoft.com/office/drawing/2014/main" id="{49E444FC-B658-403E-B329-1F4FAAC6318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2" y="626"/>
                            <a:ext cx="171" cy="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59" name="Object 115">
                <a:extLst>
                  <a:ext uri="{FF2B5EF4-FFF2-40B4-BE49-F238E27FC236}">
                    <a16:creationId xmlns:a16="http://schemas.microsoft.com/office/drawing/2014/main" id="{9AC71D0F-1CFF-4B19-B93B-C01AD6FD883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79" y="1585"/>
              <a:ext cx="305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77480" imgH="177480" progId="Equation.DSMT4">
                      <p:embed/>
                    </p:oleObj>
                  </mc:Choice>
                  <mc:Fallback>
                    <p:oleObj name="Equation" r:id="rId9" imgW="177480" imgH="177480" progId="Equation.DSMT4">
                      <p:embed/>
                      <p:pic>
                        <p:nvPicPr>
                          <p:cNvPr id="57459" name="Object 115">
                            <a:extLst>
                              <a:ext uri="{FF2B5EF4-FFF2-40B4-BE49-F238E27FC236}">
                                <a16:creationId xmlns:a16="http://schemas.microsoft.com/office/drawing/2014/main" id="{9AC71D0F-1CFF-4B19-B93B-C01AD6FD883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79" y="1585"/>
                            <a:ext cx="305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0" name="Object 116">
                <a:extLst>
                  <a:ext uri="{FF2B5EF4-FFF2-40B4-BE49-F238E27FC236}">
                    <a16:creationId xmlns:a16="http://schemas.microsoft.com/office/drawing/2014/main" id="{5EAFAC2C-663F-4039-83DE-132F0ACA63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2" y="1078"/>
              <a:ext cx="486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279360" imgH="177480" progId="Equation.DSMT4">
                      <p:embed/>
                    </p:oleObj>
                  </mc:Choice>
                  <mc:Fallback>
                    <p:oleObj name="Equation" r:id="rId11" imgW="279360" imgH="177480" progId="Equation.DSMT4">
                      <p:embed/>
                      <p:pic>
                        <p:nvPicPr>
                          <p:cNvPr id="57460" name="Object 116">
                            <a:extLst>
                              <a:ext uri="{FF2B5EF4-FFF2-40B4-BE49-F238E27FC236}">
                                <a16:creationId xmlns:a16="http://schemas.microsoft.com/office/drawing/2014/main" id="{5EAFAC2C-663F-4039-83DE-132F0ACA63B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2" y="1078"/>
                            <a:ext cx="486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1" name="Object 117">
                <a:extLst>
                  <a:ext uri="{FF2B5EF4-FFF2-40B4-BE49-F238E27FC236}">
                    <a16:creationId xmlns:a16="http://schemas.microsoft.com/office/drawing/2014/main" id="{11BA21C8-6FF6-4ABA-BF14-147FEB79FC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6" y="1077"/>
              <a:ext cx="286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26720" imgH="164880" progId="Equation.DSMT4">
                      <p:embed/>
                    </p:oleObj>
                  </mc:Choice>
                  <mc:Fallback>
                    <p:oleObj name="Equation" r:id="rId13" imgW="126720" imgH="164880" progId="Equation.DSMT4">
                      <p:embed/>
                      <p:pic>
                        <p:nvPicPr>
                          <p:cNvPr id="57461" name="Object 117">
                            <a:extLst>
                              <a:ext uri="{FF2B5EF4-FFF2-40B4-BE49-F238E27FC236}">
                                <a16:creationId xmlns:a16="http://schemas.microsoft.com/office/drawing/2014/main" id="{11BA21C8-6FF6-4ABA-BF14-147FEB79FC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6" y="1077"/>
                            <a:ext cx="286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2" name="Object 118">
                <a:extLst>
                  <a:ext uri="{FF2B5EF4-FFF2-40B4-BE49-F238E27FC236}">
                    <a16:creationId xmlns:a16="http://schemas.microsoft.com/office/drawing/2014/main" id="{29C7C468-503D-4F5A-9A5E-F94214648B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3" y="1585"/>
              <a:ext cx="221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88560" imgH="164880" progId="Equation.DSMT4">
                      <p:embed/>
                    </p:oleObj>
                  </mc:Choice>
                  <mc:Fallback>
                    <p:oleObj name="Equation" r:id="rId15" imgW="88560" imgH="164880" progId="Equation.DSMT4">
                      <p:embed/>
                      <p:pic>
                        <p:nvPicPr>
                          <p:cNvPr id="57462" name="Object 118">
                            <a:extLst>
                              <a:ext uri="{FF2B5EF4-FFF2-40B4-BE49-F238E27FC236}">
                                <a16:creationId xmlns:a16="http://schemas.microsoft.com/office/drawing/2014/main" id="{29C7C468-503D-4F5A-9A5E-F94214648B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3" y="1585"/>
                            <a:ext cx="221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3" name="Object 119">
                <a:extLst>
                  <a:ext uri="{FF2B5EF4-FFF2-40B4-BE49-F238E27FC236}">
                    <a16:creationId xmlns:a16="http://schemas.microsoft.com/office/drawing/2014/main" id="{1A4F3A54-86E3-418E-9641-082194D553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2" y="1056"/>
              <a:ext cx="199" cy="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14120" imgH="177480" progId="Equation.DSMT4">
                      <p:embed/>
                    </p:oleObj>
                  </mc:Choice>
                  <mc:Fallback>
                    <p:oleObj name="Equation" r:id="rId17" imgW="114120" imgH="177480" progId="Equation.DSMT4">
                      <p:embed/>
                      <p:pic>
                        <p:nvPicPr>
                          <p:cNvPr id="57463" name="Object 119">
                            <a:extLst>
                              <a:ext uri="{FF2B5EF4-FFF2-40B4-BE49-F238E27FC236}">
                                <a16:creationId xmlns:a16="http://schemas.microsoft.com/office/drawing/2014/main" id="{1A4F3A54-86E3-418E-9641-082194D553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2" y="1056"/>
                            <a:ext cx="199" cy="3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4" name="Object 120">
                <a:extLst>
                  <a:ext uri="{FF2B5EF4-FFF2-40B4-BE49-F238E27FC236}">
                    <a16:creationId xmlns:a16="http://schemas.microsoft.com/office/drawing/2014/main" id="{54632152-AFC7-4C35-B4D6-09F945B8C3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99" y="1569"/>
              <a:ext cx="257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14120" imgH="177480" progId="Equation.DSMT4">
                      <p:embed/>
                    </p:oleObj>
                  </mc:Choice>
                  <mc:Fallback>
                    <p:oleObj name="Equation" r:id="rId19" imgW="114120" imgH="177480" progId="Equation.DSMT4">
                      <p:embed/>
                      <p:pic>
                        <p:nvPicPr>
                          <p:cNvPr id="57464" name="Object 120">
                            <a:extLst>
                              <a:ext uri="{FF2B5EF4-FFF2-40B4-BE49-F238E27FC236}">
                                <a16:creationId xmlns:a16="http://schemas.microsoft.com/office/drawing/2014/main" id="{54632152-AFC7-4C35-B4D6-09F945B8C3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9" y="1569"/>
                            <a:ext cx="257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465" name="AutoShape 121">
                <a:extLst>
                  <a:ext uri="{FF2B5EF4-FFF2-40B4-BE49-F238E27FC236}">
                    <a16:creationId xmlns:a16="http://schemas.microsoft.com/office/drawing/2014/main" id="{222CEE4C-4CA7-4325-9210-399714375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632"/>
                <a:ext cx="432" cy="1288"/>
              </a:xfrm>
              <a:prstGeom prst="bracketPair">
                <a:avLst>
                  <a:gd name="adj" fmla="val 7500"/>
                </a:avLst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466" name="Object 122">
                <a:extLst>
                  <a:ext uri="{FF2B5EF4-FFF2-40B4-BE49-F238E27FC236}">
                    <a16:creationId xmlns:a16="http://schemas.microsoft.com/office/drawing/2014/main" id="{0100E23C-CBB4-45EB-AEE0-2747EDF0EE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60" y="528"/>
              <a:ext cx="346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64880" imgH="228600" progId="Equation.DSMT4">
                      <p:embed/>
                    </p:oleObj>
                  </mc:Choice>
                  <mc:Fallback>
                    <p:oleObj name="Equation" r:id="rId21" imgW="164880" imgH="228600" progId="Equation.DSMT4">
                      <p:embed/>
                      <p:pic>
                        <p:nvPicPr>
                          <p:cNvPr id="57466" name="Object 122">
                            <a:extLst>
                              <a:ext uri="{FF2B5EF4-FFF2-40B4-BE49-F238E27FC236}">
                                <a16:creationId xmlns:a16="http://schemas.microsoft.com/office/drawing/2014/main" id="{0100E23C-CBB4-45EB-AEE0-2747EDF0EE1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60" y="528"/>
                            <a:ext cx="346" cy="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7" name="Object 123">
                <a:extLst>
                  <a:ext uri="{FF2B5EF4-FFF2-40B4-BE49-F238E27FC236}">
                    <a16:creationId xmlns:a16="http://schemas.microsoft.com/office/drawing/2014/main" id="{9A197D46-96CE-4B0F-8A01-0C3AAF6505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52" y="984"/>
              <a:ext cx="399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90440" imgH="228600" progId="Equation.DSMT4">
                      <p:embed/>
                    </p:oleObj>
                  </mc:Choice>
                  <mc:Fallback>
                    <p:oleObj name="Equation" r:id="rId23" imgW="190440" imgH="228600" progId="Equation.DSMT4">
                      <p:embed/>
                      <p:pic>
                        <p:nvPicPr>
                          <p:cNvPr id="57467" name="Object 123">
                            <a:extLst>
                              <a:ext uri="{FF2B5EF4-FFF2-40B4-BE49-F238E27FC236}">
                                <a16:creationId xmlns:a16="http://schemas.microsoft.com/office/drawing/2014/main" id="{9A197D46-96CE-4B0F-8A01-0C3AAF6505A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2" y="984"/>
                            <a:ext cx="399" cy="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8" name="Object 124">
                <a:extLst>
                  <a:ext uri="{FF2B5EF4-FFF2-40B4-BE49-F238E27FC236}">
                    <a16:creationId xmlns:a16="http://schemas.microsoft.com/office/drawing/2014/main" id="{0E41E4E5-872D-4687-B0DD-BFEDFA07BE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52" y="1488"/>
              <a:ext cx="379" cy="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177480" imgH="228600" progId="Equation.DSMT4">
                      <p:embed/>
                    </p:oleObj>
                  </mc:Choice>
                  <mc:Fallback>
                    <p:oleObj name="Equation" r:id="rId25" imgW="177480" imgH="228600" progId="Equation.DSMT4">
                      <p:embed/>
                      <p:pic>
                        <p:nvPicPr>
                          <p:cNvPr id="57468" name="Object 124">
                            <a:extLst>
                              <a:ext uri="{FF2B5EF4-FFF2-40B4-BE49-F238E27FC236}">
                                <a16:creationId xmlns:a16="http://schemas.microsoft.com/office/drawing/2014/main" id="{0E41E4E5-872D-4687-B0DD-BFEDFA07BE8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2" y="1488"/>
                            <a:ext cx="379" cy="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69" name="Object 125">
                <a:extLst>
                  <a:ext uri="{FF2B5EF4-FFF2-40B4-BE49-F238E27FC236}">
                    <a16:creationId xmlns:a16="http://schemas.microsoft.com/office/drawing/2014/main" id="{31792545-A3D5-4FA6-B0C9-29C335B633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76" y="1128"/>
              <a:ext cx="380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39680" imgH="114120" progId="Equation.DSMT4">
                      <p:embed/>
                    </p:oleObj>
                  </mc:Choice>
                  <mc:Fallback>
                    <p:oleObj name="Equation" r:id="rId27" imgW="139680" imgH="114120" progId="Equation.DSMT4">
                      <p:embed/>
                      <p:pic>
                        <p:nvPicPr>
                          <p:cNvPr id="57469" name="Object 125">
                            <a:extLst>
                              <a:ext uri="{FF2B5EF4-FFF2-40B4-BE49-F238E27FC236}">
                                <a16:creationId xmlns:a16="http://schemas.microsoft.com/office/drawing/2014/main" id="{31792545-A3D5-4FA6-B0C9-29C335B6331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6" y="1128"/>
                            <a:ext cx="380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470" name="AutoShape 126">
                <a:extLst>
                  <a:ext uri="{FF2B5EF4-FFF2-40B4-BE49-F238E27FC236}">
                    <a16:creationId xmlns:a16="http://schemas.microsoft.com/office/drawing/2014/main" id="{61B39B42-478F-4E1E-900E-8733C84DC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3" y="624"/>
                <a:ext cx="495" cy="1288"/>
              </a:xfrm>
              <a:prstGeom prst="bracketPair">
                <a:avLst>
                  <a:gd name="adj" fmla="val 7500"/>
                </a:avLst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471" name="Object 127">
                <a:extLst>
                  <a:ext uri="{FF2B5EF4-FFF2-40B4-BE49-F238E27FC236}">
                    <a16:creationId xmlns:a16="http://schemas.microsoft.com/office/drawing/2014/main" id="{E448522A-1CE4-4FD9-8C48-7A5B414AB0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20" y="587"/>
              <a:ext cx="372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9" imgW="177480" imgH="164880" progId="Equation.DSMT4">
                      <p:embed/>
                    </p:oleObj>
                  </mc:Choice>
                  <mc:Fallback>
                    <p:oleObj name="Equation" r:id="rId29" imgW="177480" imgH="164880" progId="Equation.DSMT4">
                      <p:embed/>
                      <p:pic>
                        <p:nvPicPr>
                          <p:cNvPr id="57471" name="Object 127">
                            <a:extLst>
                              <a:ext uri="{FF2B5EF4-FFF2-40B4-BE49-F238E27FC236}">
                                <a16:creationId xmlns:a16="http://schemas.microsoft.com/office/drawing/2014/main" id="{E448522A-1CE4-4FD9-8C48-7A5B414AB0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0" y="587"/>
                            <a:ext cx="372" cy="3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72" name="Object 128">
                <a:extLst>
                  <a:ext uri="{FF2B5EF4-FFF2-40B4-BE49-F238E27FC236}">
                    <a16:creationId xmlns:a16="http://schemas.microsoft.com/office/drawing/2014/main" id="{3DECFCC0-8F4E-4157-A4AE-68689EFEA4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88" y="1029"/>
              <a:ext cx="426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1" imgW="203040" imgH="177480" progId="Equation.DSMT4">
                      <p:embed/>
                    </p:oleObj>
                  </mc:Choice>
                  <mc:Fallback>
                    <p:oleObj name="Equation" r:id="rId31" imgW="203040" imgH="177480" progId="Equation.DSMT4">
                      <p:embed/>
                      <p:pic>
                        <p:nvPicPr>
                          <p:cNvPr id="57472" name="Object 128">
                            <a:extLst>
                              <a:ext uri="{FF2B5EF4-FFF2-40B4-BE49-F238E27FC236}">
                                <a16:creationId xmlns:a16="http://schemas.microsoft.com/office/drawing/2014/main" id="{3DECFCC0-8F4E-4157-A4AE-68689EFEA40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88" y="1029"/>
                            <a:ext cx="426" cy="3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473" name="Object 129">
                <a:extLst>
                  <a:ext uri="{FF2B5EF4-FFF2-40B4-BE49-F238E27FC236}">
                    <a16:creationId xmlns:a16="http://schemas.microsoft.com/office/drawing/2014/main" id="{2B5E4BA4-1D72-4FDB-BC55-483F3E73D7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17" y="1548"/>
              <a:ext cx="379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177480" imgH="164880" progId="Equation.DSMT4">
                      <p:embed/>
                    </p:oleObj>
                  </mc:Choice>
                  <mc:Fallback>
                    <p:oleObj name="Equation" r:id="rId33" imgW="177480" imgH="164880" progId="Equation.DSMT4">
                      <p:embed/>
                      <p:pic>
                        <p:nvPicPr>
                          <p:cNvPr id="57473" name="Object 129">
                            <a:extLst>
                              <a:ext uri="{FF2B5EF4-FFF2-40B4-BE49-F238E27FC236}">
                                <a16:creationId xmlns:a16="http://schemas.microsoft.com/office/drawing/2014/main" id="{2B5E4BA4-1D72-4FDB-BC55-483F3E73D70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7" y="1548"/>
                            <a:ext cx="379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7475" name="Rectangle 131">
            <a:extLst>
              <a:ext uri="{FF2B5EF4-FFF2-40B4-BE49-F238E27FC236}">
                <a16:creationId xmlns:a16="http://schemas.microsoft.com/office/drawing/2014/main" id="{9AF8EC13-4E73-4911-BD9C-F8DE1694C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69" y="2652176"/>
            <a:ext cx="10445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解：</a:t>
            </a:r>
          </a:p>
        </p:txBody>
      </p:sp>
      <p:grpSp>
        <p:nvGrpSpPr>
          <p:cNvPr id="57485" name="Group 141">
            <a:extLst>
              <a:ext uri="{FF2B5EF4-FFF2-40B4-BE49-F238E27FC236}">
                <a16:creationId xmlns:a16="http://schemas.microsoft.com/office/drawing/2014/main" id="{4B74FB9A-9265-4A74-A2F9-F659627921D5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3160552"/>
            <a:ext cx="6477000" cy="3302000"/>
            <a:chOff x="1040" y="2064"/>
            <a:chExt cx="4080" cy="2080"/>
          </a:xfrm>
        </p:grpSpPr>
        <p:sp>
          <p:nvSpPr>
            <p:cNvPr id="57484" name="Rectangle 140">
              <a:extLst>
                <a:ext uri="{FF2B5EF4-FFF2-40B4-BE49-F238E27FC236}">
                  <a16:creationId xmlns:a16="http://schemas.microsoft.com/office/drawing/2014/main" id="{1686CC0A-ABE4-403C-9344-1A3F95C96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" y="2080"/>
              <a:ext cx="4080" cy="2064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477" name="AutoShape 133">
              <a:extLst>
                <a:ext uri="{FF2B5EF4-FFF2-40B4-BE49-F238E27FC236}">
                  <a16:creationId xmlns:a16="http://schemas.microsoft.com/office/drawing/2014/main" id="{49B3AD5D-A097-4371-8A40-1C878CB4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440"/>
              <a:ext cx="96" cy="1488"/>
            </a:xfrm>
            <a:prstGeom prst="leftBrace">
              <a:avLst>
                <a:gd name="adj1" fmla="val 129167"/>
                <a:gd name="adj2" fmla="val 50000"/>
              </a:avLst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7478" name="Object 134">
              <a:extLst>
                <a:ext uri="{FF2B5EF4-FFF2-40B4-BE49-F238E27FC236}">
                  <a16:creationId xmlns:a16="http://schemas.microsoft.com/office/drawing/2014/main" id="{78D11DC1-1D78-4DBA-8EC1-3B9FE1292F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064"/>
            <a:ext cx="3264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1752480" imgH="368280" progId="Equation.DSMT4">
                    <p:embed/>
                  </p:oleObj>
                </mc:Choice>
                <mc:Fallback>
                  <p:oleObj name="Equation" r:id="rId35" imgW="1752480" imgH="368280" progId="Equation.DSMT4">
                    <p:embed/>
                    <p:pic>
                      <p:nvPicPr>
                        <p:cNvPr id="57478" name="Object 134">
                          <a:extLst>
                            <a:ext uri="{FF2B5EF4-FFF2-40B4-BE49-F238E27FC236}">
                              <a16:creationId xmlns:a16="http://schemas.microsoft.com/office/drawing/2014/main" id="{78D11DC1-1D78-4DBA-8EC1-3B9FE1292F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064"/>
                          <a:ext cx="3264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479" name="Object 135">
              <a:extLst>
                <a:ext uri="{FF2B5EF4-FFF2-40B4-BE49-F238E27FC236}">
                  <a16:creationId xmlns:a16="http://schemas.microsoft.com/office/drawing/2014/main" id="{405B6240-885F-4D08-90EC-94750D2EA8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779"/>
            <a:ext cx="3792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7" imgW="2057400" imgH="393480" progId="Equation.DSMT4">
                    <p:embed/>
                  </p:oleObj>
                </mc:Choice>
                <mc:Fallback>
                  <p:oleObj name="Equation" r:id="rId37" imgW="2057400" imgH="393480" progId="Equation.DSMT4">
                    <p:embed/>
                    <p:pic>
                      <p:nvPicPr>
                        <p:cNvPr id="57479" name="Object 135">
                          <a:extLst>
                            <a:ext uri="{FF2B5EF4-FFF2-40B4-BE49-F238E27FC236}">
                              <a16:creationId xmlns:a16="http://schemas.microsoft.com/office/drawing/2014/main" id="{405B6240-885F-4D08-90EC-94750D2EA8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779"/>
                          <a:ext cx="3792" cy="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480" name="Object 136">
              <a:extLst>
                <a:ext uri="{FF2B5EF4-FFF2-40B4-BE49-F238E27FC236}">
                  <a16:creationId xmlns:a16="http://schemas.microsoft.com/office/drawing/2014/main" id="{FC6A20CB-672A-48FE-9A3B-BCAF5360AF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3456"/>
            <a:ext cx="3264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1752480" imgH="368280" progId="Equation.DSMT4">
                    <p:embed/>
                  </p:oleObj>
                </mc:Choice>
                <mc:Fallback>
                  <p:oleObj name="Equation" r:id="rId39" imgW="1752480" imgH="368280" progId="Equation.DSMT4">
                    <p:embed/>
                    <p:pic>
                      <p:nvPicPr>
                        <p:cNvPr id="57480" name="Object 136">
                          <a:extLst>
                            <a:ext uri="{FF2B5EF4-FFF2-40B4-BE49-F238E27FC236}">
                              <a16:creationId xmlns:a16="http://schemas.microsoft.com/office/drawing/2014/main" id="{FC6A20CB-672A-48FE-9A3B-BCAF5360AF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3456"/>
                          <a:ext cx="3264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490" name="Rectangle 146">
            <a:extLst>
              <a:ext uri="{FF2B5EF4-FFF2-40B4-BE49-F238E27FC236}">
                <a16:creationId xmlns:a16="http://schemas.microsoft.com/office/drawing/2014/main" id="{8BC58801-049C-48FA-AF88-C9B588834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10" y="3735070"/>
            <a:ext cx="920711" cy="1305260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681E2D-C96A-41A8-A90F-EB5ECEE4E83F}"/>
              </a:ext>
            </a:extLst>
          </p:cNvPr>
          <p:cNvSpPr txBox="1"/>
          <p:nvPr/>
        </p:nvSpPr>
        <p:spPr>
          <a:xfrm>
            <a:off x="391910" y="3787536"/>
            <a:ext cx="108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Jacobi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迭代格式</a:t>
            </a:r>
          </a:p>
        </p:txBody>
      </p:sp>
    </p:spTree>
    <p:extLst>
      <p:ext uri="{BB962C8B-B14F-4D97-AF65-F5344CB8AC3E}">
        <p14:creationId xmlns:p14="http://schemas.microsoft.com/office/powerpoint/2010/main" val="13499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74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75" grpId="0"/>
      <p:bldP spid="57490" grpId="0" animBg="1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7" name="Group 1081">
            <a:extLst>
              <a:ext uri="{FF2B5EF4-FFF2-40B4-BE49-F238E27FC236}">
                <a16:creationId xmlns:a16="http://schemas.microsoft.com/office/drawing/2014/main" id="{3A6FBFB5-1CD4-4596-BE83-61207328F83F}"/>
              </a:ext>
            </a:extLst>
          </p:cNvPr>
          <p:cNvGrpSpPr>
            <a:grpSpLocks/>
          </p:cNvGrpSpPr>
          <p:nvPr/>
        </p:nvGrpSpPr>
        <p:grpSpPr bwMode="auto">
          <a:xfrm>
            <a:off x="1979712" y="1052736"/>
            <a:ext cx="6264696" cy="3168352"/>
            <a:chOff x="1104" y="272"/>
            <a:chExt cx="4224" cy="2080"/>
          </a:xfrm>
        </p:grpSpPr>
        <p:sp>
          <p:nvSpPr>
            <p:cNvPr id="122925" name="Rectangle 1069">
              <a:extLst>
                <a:ext uri="{FF2B5EF4-FFF2-40B4-BE49-F238E27FC236}">
                  <a16:creationId xmlns:a16="http://schemas.microsoft.com/office/drawing/2014/main" id="{7767AB5D-4D45-4279-87E2-80D0F4A7A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8"/>
              <a:ext cx="4224" cy="2064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26" name="AutoShape 1070">
              <a:extLst>
                <a:ext uri="{FF2B5EF4-FFF2-40B4-BE49-F238E27FC236}">
                  <a16:creationId xmlns:a16="http://schemas.microsoft.com/office/drawing/2014/main" id="{746191EA-B87B-4CCC-9D77-52CB0D2A6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" y="648"/>
              <a:ext cx="96" cy="1488"/>
            </a:xfrm>
            <a:prstGeom prst="leftBrace">
              <a:avLst>
                <a:gd name="adj1" fmla="val 129167"/>
                <a:gd name="adj2" fmla="val 50000"/>
              </a:avLst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2927" name="Object 1071">
              <a:extLst>
                <a:ext uri="{FF2B5EF4-FFF2-40B4-BE49-F238E27FC236}">
                  <a16:creationId xmlns:a16="http://schemas.microsoft.com/office/drawing/2014/main" id="{26D1A67E-B889-44D2-BF5E-24040A574A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12" y="272"/>
            <a:ext cx="3264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52480" imgH="368280" progId="Equation.DSMT4">
                    <p:embed/>
                  </p:oleObj>
                </mc:Choice>
                <mc:Fallback>
                  <p:oleObj name="Equation" r:id="rId2" imgW="1752480" imgH="368280" progId="Equation.DSMT4">
                    <p:embed/>
                    <p:pic>
                      <p:nvPicPr>
                        <p:cNvPr id="122927" name="Object 1071">
                          <a:extLst>
                            <a:ext uri="{FF2B5EF4-FFF2-40B4-BE49-F238E27FC236}">
                              <a16:creationId xmlns:a16="http://schemas.microsoft.com/office/drawing/2014/main" id="{26D1A67E-B889-44D2-BF5E-24040A574A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2" y="272"/>
                          <a:ext cx="3264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8" name="Object 1072">
              <a:extLst>
                <a:ext uri="{FF2B5EF4-FFF2-40B4-BE49-F238E27FC236}">
                  <a16:creationId xmlns:a16="http://schemas.microsoft.com/office/drawing/2014/main" id="{92698352-B595-4BBD-84BB-F37D739A0E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00" y="987"/>
            <a:ext cx="3956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145960" imgH="393480" progId="Equation.DSMT4">
                    <p:embed/>
                  </p:oleObj>
                </mc:Choice>
                <mc:Fallback>
                  <p:oleObj name="Equation" r:id="rId4" imgW="2145960" imgH="393480" progId="Equation.DSMT4">
                    <p:embed/>
                    <p:pic>
                      <p:nvPicPr>
                        <p:cNvPr id="122928" name="Object 1072">
                          <a:extLst>
                            <a:ext uri="{FF2B5EF4-FFF2-40B4-BE49-F238E27FC236}">
                              <a16:creationId xmlns:a16="http://schemas.microsoft.com/office/drawing/2014/main" id="{92698352-B595-4BBD-84BB-F37D739A0E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" y="987"/>
                          <a:ext cx="3956" cy="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9" name="Object 1073">
              <a:extLst>
                <a:ext uri="{FF2B5EF4-FFF2-40B4-BE49-F238E27FC236}">
                  <a16:creationId xmlns:a16="http://schemas.microsoft.com/office/drawing/2014/main" id="{0ABC9359-FF5D-4066-8D9B-AF3D69C0B8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2" y="1637"/>
            <a:ext cx="3595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30320" imgH="368280" progId="Equation.DSMT4">
                    <p:embed/>
                  </p:oleObj>
                </mc:Choice>
                <mc:Fallback>
                  <p:oleObj name="Equation" r:id="rId6" imgW="1930320" imgH="368280" progId="Equation.DSMT4">
                    <p:embed/>
                    <p:pic>
                      <p:nvPicPr>
                        <p:cNvPr id="122929" name="Object 1073">
                          <a:extLst>
                            <a:ext uri="{FF2B5EF4-FFF2-40B4-BE49-F238E27FC236}">
                              <a16:creationId xmlns:a16="http://schemas.microsoft.com/office/drawing/2014/main" id="{0ABC9359-FF5D-4066-8D9B-AF3D69C0B8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" y="1637"/>
                          <a:ext cx="3595" cy="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44" name="Group 1088">
            <a:extLst>
              <a:ext uri="{FF2B5EF4-FFF2-40B4-BE49-F238E27FC236}">
                <a16:creationId xmlns:a16="http://schemas.microsoft.com/office/drawing/2014/main" id="{75EB337C-D308-4EB9-BEB6-7DF17D42283B}"/>
              </a:ext>
            </a:extLst>
          </p:cNvPr>
          <p:cNvGrpSpPr>
            <a:grpSpLocks/>
          </p:cNvGrpSpPr>
          <p:nvPr/>
        </p:nvGrpSpPr>
        <p:grpSpPr bwMode="auto">
          <a:xfrm>
            <a:off x="413885" y="4653136"/>
            <a:ext cx="3524552" cy="554038"/>
            <a:chOff x="1247" y="2146"/>
            <a:chExt cx="2181" cy="349"/>
          </a:xfrm>
        </p:grpSpPr>
        <p:graphicFrame>
          <p:nvGraphicFramePr>
            <p:cNvPr id="122942" name="Object 1086">
              <a:extLst>
                <a:ext uri="{FF2B5EF4-FFF2-40B4-BE49-F238E27FC236}">
                  <a16:creationId xmlns:a16="http://schemas.microsoft.com/office/drawing/2014/main" id="{88FCB05D-50FC-4C25-AE65-DD56CEF90D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34" y="2146"/>
            <a:ext cx="1494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77760" imgH="228600" progId="Equation.DSMT4">
                    <p:embed/>
                  </p:oleObj>
                </mc:Choice>
                <mc:Fallback>
                  <p:oleObj name="Equation" r:id="rId8" imgW="977760" imgH="228600" progId="Equation.DSMT4">
                    <p:embed/>
                    <p:pic>
                      <p:nvPicPr>
                        <p:cNvPr id="122942" name="Object 1086">
                          <a:extLst>
                            <a:ext uri="{FF2B5EF4-FFF2-40B4-BE49-F238E27FC236}">
                              <a16:creationId xmlns:a16="http://schemas.microsoft.com/office/drawing/2014/main" id="{88FCB05D-50FC-4C25-AE65-DD56CEF90D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4" y="2146"/>
                          <a:ext cx="1494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43" name="Rectangle 1087">
              <a:extLst>
                <a:ext uri="{FF2B5EF4-FFF2-40B4-BE49-F238E27FC236}">
                  <a16:creationId xmlns:a16="http://schemas.microsoft.com/office/drawing/2014/main" id="{5366AE25-C034-4247-8468-8B66C7B2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2194"/>
              <a:ext cx="68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</a:rPr>
                <a:t>取初值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8A8FBBD-87AB-46EA-A24E-0E3F355556FA}"/>
              </a:ext>
            </a:extLst>
          </p:cNvPr>
          <p:cNvSpPr txBox="1"/>
          <p:nvPr/>
        </p:nvSpPr>
        <p:spPr>
          <a:xfrm>
            <a:off x="534972" y="1676550"/>
            <a:ext cx="1277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Gauss-Seidel</a:t>
            </a:r>
            <a:r>
              <a:rPr lang="zh-CN" altLang="en-US" sz="2400" b="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迭代格式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826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53" name="Rectangle 181">
            <a:extLst>
              <a:ext uri="{FF2B5EF4-FFF2-40B4-BE49-F238E27FC236}">
                <a16:creationId xmlns:a16="http://schemas.microsoft.com/office/drawing/2014/main" id="{2A92646C-DB51-4B86-B132-7B910D520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92" y="4725144"/>
            <a:ext cx="2000486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Gauss-Seidel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迭代法</a:t>
            </a:r>
          </a:p>
        </p:txBody>
      </p:sp>
      <p:graphicFrame>
        <p:nvGraphicFramePr>
          <p:cNvPr id="54454" name="Group 182">
            <a:extLst>
              <a:ext uri="{FF2B5EF4-FFF2-40B4-BE49-F238E27FC236}">
                <a16:creationId xmlns:a16="http://schemas.microsoft.com/office/drawing/2014/main" id="{3186878F-891A-4965-AD7F-BDB7792B8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399499"/>
              </p:ext>
            </p:extLst>
          </p:nvPr>
        </p:nvGraphicFramePr>
        <p:xfrm>
          <a:off x="2123728" y="3861048"/>
          <a:ext cx="6624735" cy="2301979"/>
        </p:xfrm>
        <a:graphic>
          <a:graphicData uri="http://schemas.openxmlformats.org/drawingml/2006/table">
            <a:tbl>
              <a:tblPr/>
              <a:tblGrid>
                <a:gridCol w="1160455">
                  <a:extLst>
                    <a:ext uri="{9D8B030D-6E8A-4147-A177-3AD203B41FA5}">
                      <a16:colId xmlns:a16="http://schemas.microsoft.com/office/drawing/2014/main" val="416780489"/>
                    </a:ext>
                  </a:extLst>
                </a:gridCol>
                <a:gridCol w="916864">
                  <a:extLst>
                    <a:ext uri="{9D8B030D-6E8A-4147-A177-3AD203B41FA5}">
                      <a16:colId xmlns:a16="http://schemas.microsoft.com/office/drawing/2014/main" val="860734429"/>
                    </a:ext>
                  </a:extLst>
                </a:gridCol>
                <a:gridCol w="4547416">
                  <a:extLst>
                    <a:ext uri="{9D8B030D-6E8A-4147-A177-3AD203B41FA5}">
                      <a16:colId xmlns:a16="http://schemas.microsoft.com/office/drawing/2014/main" val="842748537"/>
                    </a:ext>
                  </a:extLst>
                </a:gridCol>
              </a:tblGrid>
              <a:tr h="9238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  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要求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  精度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迭代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次数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方程组的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近似解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050588"/>
                  </a:ext>
                </a:extLst>
              </a:tr>
              <a:tr h="3740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(0.9997916   0.9998479   1.0000664)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723948"/>
                  </a:ext>
                </a:extLst>
              </a:tr>
              <a:tr h="3740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0.0001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7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(0.9999929   0.9999949   1.0000022)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78147"/>
                  </a:ext>
                </a:extLst>
              </a:tr>
              <a:tr h="3740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0.00001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(1.0000013   1.0000009   0.9999996)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916195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A368E307-5066-4E0D-A3F6-9CE72874797B}"/>
              </a:ext>
            </a:extLst>
          </p:cNvPr>
          <p:cNvSpPr txBox="1"/>
          <p:nvPr/>
        </p:nvSpPr>
        <p:spPr>
          <a:xfrm>
            <a:off x="476382" y="259166"/>
            <a:ext cx="220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计算结果</a:t>
            </a:r>
          </a:p>
        </p:txBody>
      </p:sp>
      <p:sp>
        <p:nvSpPr>
          <p:cNvPr id="20" name="Rectangle 1089">
            <a:extLst>
              <a:ext uri="{FF2B5EF4-FFF2-40B4-BE49-F238E27FC236}">
                <a16:creationId xmlns:a16="http://schemas.microsoft.com/office/drawing/2014/main" id="{9EA4AEDB-FF22-46A1-A8BF-643929238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82" y="1601054"/>
            <a:ext cx="1426051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Jacobi</a:t>
            </a:r>
          </a:p>
          <a:p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迭代法</a:t>
            </a:r>
          </a:p>
        </p:txBody>
      </p:sp>
      <p:graphicFrame>
        <p:nvGraphicFramePr>
          <p:cNvPr id="21" name="Group 1146">
            <a:extLst>
              <a:ext uri="{FF2B5EF4-FFF2-40B4-BE49-F238E27FC236}">
                <a16:creationId xmlns:a16="http://schemas.microsoft.com/office/drawing/2014/main" id="{662339E3-96AD-4538-B979-6A2767767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841384"/>
              </p:ext>
            </p:extLst>
          </p:nvPr>
        </p:nvGraphicFramePr>
        <p:xfrm>
          <a:off x="2123729" y="1052736"/>
          <a:ext cx="6624735" cy="2276352"/>
        </p:xfrm>
        <a:graphic>
          <a:graphicData uri="http://schemas.openxmlformats.org/drawingml/2006/table">
            <a:tbl>
              <a:tblPr/>
              <a:tblGrid>
                <a:gridCol w="1152127">
                  <a:extLst>
                    <a:ext uri="{9D8B030D-6E8A-4147-A177-3AD203B41FA5}">
                      <a16:colId xmlns:a16="http://schemas.microsoft.com/office/drawing/2014/main" val="151532233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971132532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110555014"/>
                    </a:ext>
                  </a:extLst>
                </a:gridCol>
              </a:tblGrid>
              <a:tr h="884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  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要求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  精度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迭代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次数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方程组的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近似解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  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256451"/>
                  </a:ext>
                </a:extLst>
              </a:tr>
              <a:tr h="45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9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(1.0002507   1.0000694   1.0002507)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161711"/>
                  </a:ext>
                </a:extLst>
              </a:tr>
              <a:tr h="45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0.0001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10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(0.9999541   1.0001253   0.9999541)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17589"/>
                  </a:ext>
                </a:extLst>
              </a:tr>
              <a:tr h="45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0.00001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14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(0.9999981   1.0000020   0.9999981)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19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231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6FBC54-BC6F-49D4-8025-CC1790B6C8E4}"/>
              </a:ext>
            </a:extLst>
          </p:cNvPr>
          <p:cNvSpPr txBox="1"/>
          <p:nvPr/>
        </p:nvSpPr>
        <p:spPr>
          <a:xfrm>
            <a:off x="395536" y="476673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假设线性方程组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Ax=b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矩阵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是严格对角占优的（强对角优势矩阵）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。则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Jacobi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迭代法和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Gauss-Seidel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迭代法的计算结果会收敛。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B7E92-7EF7-004B-868F-03EB2082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56792"/>
            <a:ext cx="3762418" cy="9361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57042A-3D33-D345-AC41-23EA07CAD75C}"/>
              </a:ext>
            </a:extLst>
          </p:cNvPr>
          <p:cNvSpPr/>
          <p:nvPr/>
        </p:nvSpPr>
        <p:spPr>
          <a:xfrm>
            <a:off x="726353" y="6021288"/>
            <a:ext cx="7547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强对角优势矩阵（不可约对角优势矩阵）是非奇异方阵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694EF2-CBF8-5649-98C9-3758535EA8A4}"/>
              </a:ext>
            </a:extLst>
          </p:cNvPr>
          <p:cNvSpPr/>
          <p:nvPr/>
        </p:nvSpPr>
        <p:spPr>
          <a:xfrm>
            <a:off x="2522958" y="2436387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对角占优矩阵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2F4ED9-F00A-D84D-AFC5-23919129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1" y="2780928"/>
            <a:ext cx="7086600" cy="314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749ED4E-67AD-7947-A0A1-4E2CBDF85DAA}"/>
              </a:ext>
            </a:extLst>
          </p:cNvPr>
          <p:cNvSpPr/>
          <p:nvPr/>
        </p:nvSpPr>
        <p:spPr>
          <a:xfrm>
            <a:off x="4213433" y="2276872"/>
            <a:ext cx="40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矩阵的每一横行，对角线上元素的大小大于或等于同一横行其他元素大小的和</a:t>
            </a:r>
          </a:p>
        </p:txBody>
      </p:sp>
      <p:sp>
        <p:nvSpPr>
          <p:cNvPr id="10" name="Rectangle 1216">
            <a:extLst>
              <a:ext uri="{FF2B5EF4-FFF2-40B4-BE49-F238E27FC236}">
                <a16:creationId xmlns:a16="http://schemas.microsoft.com/office/drawing/2014/main" id="{BC79A033-55A9-2343-AF28-C4BB56B29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57" y="33412"/>
            <a:ext cx="36724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如何保证迭代算法收敛？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946FD6-DF2C-4F53-8E51-0735AB190FA5}"/>
              </a:ext>
            </a:extLst>
          </p:cNvPr>
          <p:cNvSpPr txBox="1"/>
          <p:nvPr/>
        </p:nvSpPr>
        <p:spPr>
          <a:xfrm>
            <a:off x="3059832" y="58846"/>
            <a:ext cx="6084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X=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B, P, delta, max1)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Input    - A is an N x N nonsingular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B is an N x 1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P is an N x 1 matrix; the initial guess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delta is the tolerance for P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max1 is the maximum number of iterations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Output - X is an N x 1 matrix: the 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jacobi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approximation to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 the solution of AX = B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length(B);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k=1:max1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for j=1:N</a:t>
            </a:r>
          </a:p>
          <a:p>
            <a:pPr algn="l"/>
            <a:r>
              <a:rPr lang="pt-BR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X(j)=(B(j)-A(j,[1:j-1,j+1:N])*P([1:j-1,j+1:N]))/A(j,j);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err=abs(norm(X'-P));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relerr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=err/(norm(X)+eps);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P=X';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if (err&lt;delta)|(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relerr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&lt;delta), break,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X=X';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3EDB2-42B1-4A66-A79F-80B840B66BBA}"/>
              </a:ext>
            </a:extLst>
          </p:cNvPr>
          <p:cNvSpPr txBox="1"/>
          <p:nvPr/>
        </p:nvSpPr>
        <p:spPr>
          <a:xfrm>
            <a:off x="251520" y="1556792"/>
            <a:ext cx="165618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jacobi.m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9D94A3-1B04-D54B-8171-CDFC8F3D7B84}"/>
              </a:ext>
            </a:extLst>
          </p:cNvPr>
          <p:cNvSpPr txBox="1"/>
          <p:nvPr/>
        </p:nvSpPr>
        <p:spPr>
          <a:xfrm>
            <a:off x="5305733" y="4211796"/>
            <a:ext cx="373076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默认是行向量     </a:t>
            </a:r>
            <a:r>
              <a:rPr kumimoji="1" lang="en-US" altLang="zh-CN" dirty="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是行向量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500335-CFF8-AE42-A10E-787B3189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252" y="4242420"/>
            <a:ext cx="292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26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EB9AE2-CC6D-994B-B328-FA0445620A70}"/>
              </a:ext>
            </a:extLst>
          </p:cNvPr>
          <p:cNvSpPr txBox="1"/>
          <p:nvPr/>
        </p:nvSpPr>
        <p:spPr>
          <a:xfrm>
            <a:off x="1475656" y="4406334"/>
            <a:ext cx="4608512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不用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而用</a:t>
            </a:r>
            <a:r>
              <a:rPr kumimoji="1"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</a:rPr>
              <a:t>在本次迭代中已更新的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前</a:t>
            </a:r>
            <a:r>
              <a:rPr kumimoji="1"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N-1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个分量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953E66-3AD1-4592-89AC-F2124D94B075}"/>
              </a:ext>
            </a:extLst>
          </p:cNvPr>
          <p:cNvSpPr txBox="1"/>
          <p:nvPr/>
        </p:nvSpPr>
        <p:spPr>
          <a:xfrm>
            <a:off x="6300192" y="692696"/>
            <a:ext cx="154868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FF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gseid.m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E11355-717D-4E08-BD2B-FBC65A18904D}"/>
              </a:ext>
            </a:extLst>
          </p:cNvPr>
          <p:cNvSpPr txBox="1"/>
          <p:nvPr/>
        </p:nvSpPr>
        <p:spPr>
          <a:xfrm>
            <a:off x="71500" y="0"/>
            <a:ext cx="622869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X=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gseid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A,B,P,delta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max1)</a:t>
            </a:r>
            <a:endParaRPr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Input    - A is an N x N nonsingular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B is an N x 1 matrix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P is an N x 1 matrix; the initial guess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delta is the tolerance for P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max1 is the maximum number of iterations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Output - X is an N x 1 matrix: the gauss-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seidel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approximation to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 the solution of AX = B</a:t>
            </a:r>
          </a:p>
          <a:p>
            <a:pPr algn="l"/>
            <a:endParaRPr lang="en-US" altLang="zh-CN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length(B);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k=1:max1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for j=1:N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j==1</a:t>
            </a: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X(1)=(B(1)-A(1,2:N)*P(2:N))/A(1,1);</a:t>
            </a: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elseif j==N</a:t>
            </a:r>
          </a:p>
          <a:p>
            <a:pPr algn="l"/>
            <a:r>
              <a:rPr lang="pt-BR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X(N)=(B(N)-A(N,1:N-1)*(</a:t>
            </a:r>
            <a:r>
              <a:rPr lang="pt-BR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(1:N-1))')/A(N,N);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else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%X contains the kth approximations and P the (k-1)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zh-CN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X(j)=(B(j)-A(j,1:j-1)*</a:t>
            </a:r>
            <a:r>
              <a:rPr lang="pt-BR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(1:j-1)'-A(j,j+1:N)*P(j+1:N))/A(j,j);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F54347-6B78-4EEA-B135-AF6938C80912}"/>
              </a:ext>
            </a:extLst>
          </p:cNvPr>
          <p:cNvSpPr txBox="1"/>
          <p:nvPr/>
        </p:nvSpPr>
        <p:spPr>
          <a:xfrm>
            <a:off x="6195628" y="3708323"/>
            <a:ext cx="3024844" cy="285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err=abs(norm(X'-P));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relerr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=err/(norm(X)+eps);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P=X';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(err&lt;delta)|(</a:t>
            </a:r>
            <a:r>
              <a:rPr lang="en-US" altLang="zh-CN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relerr</a:t>
            </a:r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&lt;delta)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break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X=X';</a:t>
            </a:r>
          </a:p>
          <a:p>
            <a:pPr algn="l"/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E6CC8A-FF78-FE47-AE96-FBFB6BA98C40}"/>
              </a:ext>
            </a:extLst>
          </p:cNvPr>
          <p:cNvSpPr/>
          <p:nvPr/>
        </p:nvSpPr>
        <p:spPr>
          <a:xfrm>
            <a:off x="0" y="3861048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88B2CA-33DF-9945-BCA8-58D89BD37B3E}"/>
              </a:ext>
            </a:extLst>
          </p:cNvPr>
          <p:cNvSpPr/>
          <p:nvPr/>
        </p:nvSpPr>
        <p:spPr>
          <a:xfrm>
            <a:off x="-1" y="4406334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82C458-CB1D-A646-BFA6-C72D6EB7FE23}"/>
              </a:ext>
            </a:extLst>
          </p:cNvPr>
          <p:cNvSpPr/>
          <p:nvPr/>
        </p:nvSpPr>
        <p:spPr>
          <a:xfrm>
            <a:off x="0" y="4951620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C9ECE3-EE05-C94C-939B-8D346F6B7A2D}"/>
              </a:ext>
            </a:extLst>
          </p:cNvPr>
          <p:cNvSpPr txBox="1"/>
          <p:nvPr/>
        </p:nvSpPr>
        <p:spPr>
          <a:xfrm>
            <a:off x="1306997" y="5805264"/>
            <a:ext cx="4777171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不用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而是用</a:t>
            </a:r>
            <a:r>
              <a:rPr kumimoji="1"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在本次迭代中前</a:t>
            </a:r>
            <a:r>
              <a:rPr kumimoji="1"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j-1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</a:rPr>
              <a:t>已更新的</a:t>
            </a:r>
            <a:r>
              <a:rPr kumimoji="1"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分量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D83268-E76A-DD6A-01E1-3996FC14681A}"/>
              </a:ext>
            </a:extLst>
          </p:cNvPr>
          <p:cNvCxnSpPr/>
          <p:nvPr/>
        </p:nvCxnSpPr>
        <p:spPr>
          <a:xfrm>
            <a:off x="6156176" y="3573016"/>
            <a:ext cx="0" cy="289029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97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D9E79A-4814-4972-A0DA-646EE1D6ED50}"/>
              </a:ext>
            </a:extLst>
          </p:cNvPr>
          <p:cNvSpPr txBox="1"/>
          <p:nvPr/>
        </p:nvSpPr>
        <p:spPr>
          <a:xfrm>
            <a:off x="3239852" y="67674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+mn-ea"/>
                <a:ea typeface="+mn-ea"/>
              </a:rPr>
              <a:t>作业</a:t>
            </a:r>
            <a:r>
              <a:rPr lang="en-US" altLang="zh-CN" sz="3600" dirty="0">
                <a:solidFill>
                  <a:schemeClr val="tx1"/>
                </a:solidFill>
                <a:latin typeface="+mn-ea"/>
                <a:ea typeface="+mn-ea"/>
              </a:rPr>
              <a:t> 3.4</a:t>
            </a:r>
            <a:r>
              <a:rPr lang="zh-CN" altLang="en-US" sz="3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3A0072-9C7A-4B77-9490-4F628908524A}"/>
              </a:ext>
            </a:extLst>
          </p:cNvPr>
          <p:cNvSpPr txBox="1"/>
          <p:nvPr/>
        </p:nvSpPr>
        <p:spPr>
          <a:xfrm>
            <a:off x="251520" y="1351000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分别</a:t>
            </a:r>
            <a:r>
              <a:rPr lang="zh-CN" altLang="zh-CN" sz="2800" dirty="0">
                <a:solidFill>
                  <a:schemeClr val="tx1"/>
                </a:solidFill>
                <a:latin typeface="+mn-ea"/>
                <a:ea typeface="+mn-ea"/>
              </a:rPr>
              <a:t>用</a:t>
            </a:r>
            <a:r>
              <a:rPr lang="en-US" altLang="zh-CN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Jacobi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Gauss-Seidel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编程</a:t>
            </a:r>
            <a:r>
              <a:rPr lang="zh-CN" altLang="zh-CN" sz="2800" dirty="0">
                <a:solidFill>
                  <a:schemeClr val="tx1"/>
                </a:solidFill>
                <a:latin typeface="+mn-ea"/>
                <a:ea typeface="+mn-ea"/>
              </a:rPr>
              <a:t>求解下列方程组（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结果保留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lang="zh-CN" altLang="zh-CN" sz="2800" dirty="0">
                <a:solidFill>
                  <a:schemeClr val="tx1"/>
                </a:solidFill>
                <a:latin typeface="+mn-ea"/>
                <a:ea typeface="+mn-ea"/>
              </a:rPr>
              <a:t>位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小数</a:t>
            </a:r>
            <a:r>
              <a:rPr lang="zh-CN" altLang="zh-CN" sz="28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23D3D8-A441-4E7A-BACD-DC05DB2A7A25}"/>
                  </a:ext>
                </a:extLst>
              </p:cNvPr>
              <p:cNvSpPr txBox="1"/>
              <p:nvPr/>
            </p:nvSpPr>
            <p:spPr>
              <a:xfrm>
                <a:off x="2184880" y="2872058"/>
                <a:ext cx="4212477" cy="1572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altLang="zh-CN" sz="32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=23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sSub>
                                <m:sSubPr>
                                  <m:ctrlP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3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23D3D8-A441-4E7A-BACD-DC05DB2A7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880" y="2872058"/>
                <a:ext cx="4212477" cy="1572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AEE0AB9-5DB3-4291-BD97-0C0DBDA809BC}"/>
              </a:ext>
            </a:extLst>
          </p:cNvPr>
          <p:cNvSpPr txBox="1"/>
          <p:nvPr/>
        </p:nvSpPr>
        <p:spPr>
          <a:xfrm>
            <a:off x="341558" y="4653655"/>
            <a:ext cx="5940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要求从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(1, 1, 1)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开始迭代。</a:t>
            </a:r>
          </a:p>
        </p:txBody>
      </p:sp>
    </p:spTree>
    <p:extLst>
      <p:ext uri="{BB962C8B-B14F-4D97-AF65-F5344CB8AC3E}">
        <p14:creationId xmlns:p14="http://schemas.microsoft.com/office/powerpoint/2010/main" val="1563251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EC0FF9DF-1331-4533-847E-ACF4DAAD6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330442"/>
            <a:ext cx="57594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§3.4.4 </a:t>
            </a:r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超松弛</a:t>
            </a:r>
            <a:r>
              <a:rPr lang="en-US" altLang="zh-CN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(SOR)</a:t>
            </a:r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</a:t>
            </a:r>
            <a:endParaRPr lang="en-US" altLang="zh-CN" sz="2400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55590" name="Litebulb">
            <a:extLst>
              <a:ext uri="{FF2B5EF4-FFF2-40B4-BE49-F238E27FC236}">
                <a16:creationId xmlns:a16="http://schemas.microsoft.com/office/drawing/2014/main" id="{EEFC0D3C-3EFC-4EA0-AC24-46C3EDA0DD6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0" y="883444"/>
            <a:ext cx="1187624" cy="117740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思想</a:t>
            </a:r>
          </a:p>
        </p:txBody>
      </p:sp>
      <p:sp>
        <p:nvSpPr>
          <p:cNvPr id="55592" name="Rectangle 296">
            <a:extLst>
              <a:ext uri="{FF2B5EF4-FFF2-40B4-BE49-F238E27FC236}">
                <a16:creationId xmlns:a16="http://schemas.microsoft.com/office/drawing/2014/main" id="{C75D2B86-CFFB-4C1C-817C-1EB4DD3F6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1130825"/>
            <a:ext cx="7272808" cy="853565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类似于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Gauss-Seidel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迭代法的改进方法，利用第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次</a:t>
            </a:r>
          </a:p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迭代值和第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k +1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次的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Gauss-Seidel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迭代值作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加权平均</a:t>
            </a:r>
          </a:p>
        </p:txBody>
      </p:sp>
      <p:graphicFrame>
        <p:nvGraphicFramePr>
          <p:cNvPr id="55595" name="Object 299">
            <a:extLst>
              <a:ext uri="{FF2B5EF4-FFF2-40B4-BE49-F238E27FC236}">
                <a16:creationId xmlns:a16="http://schemas.microsoft.com/office/drawing/2014/main" id="{F60AC9DD-7B0F-4356-8925-7A952B9984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776" y="3083687"/>
          <a:ext cx="5324227" cy="16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2280" imgH="672840" progId="Equation.DSMT4">
                  <p:embed/>
                </p:oleObj>
              </mc:Choice>
              <mc:Fallback>
                <p:oleObj name="Equation" r:id="rId3" imgW="2222280" imgH="672840" progId="Equation.DSMT4">
                  <p:embed/>
                  <p:pic>
                    <p:nvPicPr>
                      <p:cNvPr id="55595" name="Object 299">
                        <a:extLst>
                          <a:ext uri="{FF2B5EF4-FFF2-40B4-BE49-F238E27FC236}">
                            <a16:creationId xmlns:a16="http://schemas.microsoft.com/office/drawing/2014/main" id="{F60AC9DD-7B0F-4356-8925-7A952B9984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083687"/>
                        <a:ext cx="5324227" cy="1619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96" name="Rectangle 300">
            <a:extLst>
              <a:ext uri="{FF2B5EF4-FFF2-40B4-BE49-F238E27FC236}">
                <a16:creationId xmlns:a16="http://schemas.microsoft.com/office/drawing/2014/main" id="{E42ABFE0-1DC2-4070-961A-A4B4FF57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93" y="2463642"/>
            <a:ext cx="4586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Gauss-Seidel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迭代法的计算公式 ：</a:t>
            </a:r>
          </a:p>
        </p:txBody>
      </p:sp>
      <p:graphicFrame>
        <p:nvGraphicFramePr>
          <p:cNvPr id="55597" name="Object 301">
            <a:extLst>
              <a:ext uri="{FF2B5EF4-FFF2-40B4-BE49-F238E27FC236}">
                <a16:creationId xmlns:a16="http://schemas.microsoft.com/office/drawing/2014/main" id="{703CFCD4-F48F-495F-88DD-7DB77D9EB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14026"/>
              </p:ext>
            </p:extLst>
          </p:nvPr>
        </p:nvGraphicFramePr>
        <p:xfrm>
          <a:off x="827584" y="3717032"/>
          <a:ext cx="17272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241200" progId="Equation.DSMT4">
                  <p:embed/>
                </p:oleObj>
              </mc:Choice>
              <mc:Fallback>
                <p:oleObj name="Equation" r:id="rId5" imgW="558720" imgH="241200" progId="Equation.DSMT4">
                  <p:embed/>
                  <p:pic>
                    <p:nvPicPr>
                      <p:cNvPr id="55597" name="Object 301">
                        <a:extLst>
                          <a:ext uri="{FF2B5EF4-FFF2-40B4-BE49-F238E27FC236}">
                            <a16:creationId xmlns:a16="http://schemas.microsoft.com/office/drawing/2014/main" id="{703CFCD4-F48F-495F-88DD-7DB77D9EB2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717032"/>
                        <a:ext cx="17272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98" name="Rectangle 302">
            <a:extLst>
              <a:ext uri="{FF2B5EF4-FFF2-40B4-BE49-F238E27FC236}">
                <a16:creationId xmlns:a16="http://schemas.microsoft.com/office/drawing/2014/main" id="{F48766EB-6734-4135-A68B-C07C4DF7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93" y="4827567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作加权平均</a:t>
            </a:r>
          </a:p>
        </p:txBody>
      </p:sp>
      <p:graphicFrame>
        <p:nvGraphicFramePr>
          <p:cNvPr id="55599" name="Object 303">
            <a:extLst>
              <a:ext uri="{FF2B5EF4-FFF2-40B4-BE49-F238E27FC236}">
                <a16:creationId xmlns:a16="http://schemas.microsoft.com/office/drawing/2014/main" id="{1EFFB90E-1F48-45B6-B50F-80AACF5D6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720" y="5446702"/>
          <a:ext cx="53768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241200" progId="Equation.DSMT4">
                  <p:embed/>
                </p:oleObj>
              </mc:Choice>
              <mc:Fallback>
                <p:oleObj name="Equation" r:id="rId7" imgW="1739880" imgH="241200" progId="Equation.DSMT4">
                  <p:embed/>
                  <p:pic>
                    <p:nvPicPr>
                      <p:cNvPr id="55599" name="Object 303">
                        <a:extLst>
                          <a:ext uri="{FF2B5EF4-FFF2-40B4-BE49-F238E27FC236}">
                            <a16:creationId xmlns:a16="http://schemas.microsoft.com/office/drawing/2014/main" id="{1EFFB90E-1F48-45B6-B50F-80AACF5D6F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5446702"/>
                        <a:ext cx="537686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3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96" grpId="0"/>
      <p:bldP spid="5559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1" name="Rectangle 221">
            <a:extLst>
              <a:ext uri="{FF2B5EF4-FFF2-40B4-BE49-F238E27FC236}">
                <a16:creationId xmlns:a16="http://schemas.microsoft.com/office/drawing/2014/main" id="{41053D3C-8222-4227-9AE2-D5CD509F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81" y="189012"/>
            <a:ext cx="5014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超松弛</a:t>
            </a:r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(SOR)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迭代法的分量形式：</a:t>
            </a:r>
          </a:p>
        </p:txBody>
      </p:sp>
      <p:grpSp>
        <p:nvGrpSpPr>
          <p:cNvPr id="56544" name="Group 224">
            <a:extLst>
              <a:ext uri="{FF2B5EF4-FFF2-40B4-BE49-F238E27FC236}">
                <a16:creationId xmlns:a16="http://schemas.microsoft.com/office/drawing/2014/main" id="{C08E8687-8BE3-4EC5-B6DD-FE63B2685535}"/>
              </a:ext>
            </a:extLst>
          </p:cNvPr>
          <p:cNvGrpSpPr>
            <a:grpSpLocks/>
          </p:cNvGrpSpPr>
          <p:nvPr/>
        </p:nvGrpSpPr>
        <p:grpSpPr bwMode="auto">
          <a:xfrm>
            <a:off x="512724" y="779929"/>
            <a:ext cx="7810493" cy="2176113"/>
            <a:chOff x="72" y="832"/>
            <a:chExt cx="5568" cy="1712"/>
          </a:xfrm>
        </p:grpSpPr>
        <p:sp>
          <p:nvSpPr>
            <p:cNvPr id="56543" name="Rectangle 223">
              <a:extLst>
                <a:ext uri="{FF2B5EF4-FFF2-40B4-BE49-F238E27FC236}">
                  <a16:creationId xmlns:a16="http://schemas.microsoft.com/office/drawing/2014/main" id="{34B04BD4-773C-4209-BE8E-53C1F1E7A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" y="832"/>
              <a:ext cx="5568" cy="1712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542" name="Object 222">
              <a:extLst>
                <a:ext uri="{FF2B5EF4-FFF2-40B4-BE49-F238E27FC236}">
                  <a16:creationId xmlns:a16="http://schemas.microsoft.com/office/drawing/2014/main" id="{A2B6518D-B9D4-465E-A3C0-63382142BD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" y="914"/>
            <a:ext cx="5121" cy="1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124080" imgH="901440" progId="Equation.DSMT4">
                    <p:embed/>
                  </p:oleObj>
                </mc:Choice>
                <mc:Fallback>
                  <p:oleObj name="Equation" r:id="rId2" imgW="3124080" imgH="901440" progId="Equation.DSMT4">
                    <p:embed/>
                    <p:pic>
                      <p:nvPicPr>
                        <p:cNvPr id="56542" name="Object 222">
                          <a:extLst>
                            <a:ext uri="{FF2B5EF4-FFF2-40B4-BE49-F238E27FC236}">
                              <a16:creationId xmlns:a16="http://schemas.microsoft.com/office/drawing/2014/main" id="{A2B6518D-B9D4-465E-A3C0-63382142BD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" y="914"/>
                          <a:ext cx="5121" cy="1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548" name="Group 228">
            <a:extLst>
              <a:ext uri="{FF2B5EF4-FFF2-40B4-BE49-F238E27FC236}">
                <a16:creationId xmlns:a16="http://schemas.microsoft.com/office/drawing/2014/main" id="{FAC81524-D8CD-4B42-9C68-6C8FC11FF845}"/>
              </a:ext>
            </a:extLst>
          </p:cNvPr>
          <p:cNvGrpSpPr>
            <a:grpSpLocks/>
          </p:cNvGrpSpPr>
          <p:nvPr/>
        </p:nvGrpSpPr>
        <p:grpSpPr bwMode="auto">
          <a:xfrm>
            <a:off x="460925" y="3106454"/>
            <a:ext cx="7346551" cy="503917"/>
            <a:chOff x="90" y="2543"/>
            <a:chExt cx="4444" cy="264"/>
          </a:xfrm>
        </p:grpSpPr>
        <p:sp>
          <p:nvSpPr>
            <p:cNvPr id="56545" name="Rectangle 225">
              <a:extLst>
                <a:ext uri="{FF2B5EF4-FFF2-40B4-BE49-F238E27FC236}">
                  <a16:creationId xmlns:a16="http://schemas.microsoft.com/office/drawing/2014/main" id="{44B4F119-9B13-4377-9CBC-F7C20E87B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2559"/>
              <a:ext cx="444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其中    称为松弛因子；           时即为</a:t>
              </a:r>
              <a:r>
                <a:rPr lang="en-US" altLang="zh-CN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Gauss-Seidel</a:t>
              </a:r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迭代</a:t>
              </a:r>
            </a:p>
          </p:txBody>
        </p:sp>
        <p:graphicFrame>
          <p:nvGraphicFramePr>
            <p:cNvPr id="56546" name="Object 226">
              <a:extLst>
                <a:ext uri="{FF2B5EF4-FFF2-40B4-BE49-F238E27FC236}">
                  <a16:creationId xmlns:a16="http://schemas.microsoft.com/office/drawing/2014/main" id="{2C062204-E570-40D7-ABD5-D2BBE4D221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3" y="2589"/>
            <a:ext cx="220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DSMT4">
                    <p:embed/>
                  </p:oleObj>
                </mc:Choice>
                <mc:Fallback>
                  <p:oleObj name="Equation" r:id="rId4" imgW="152280" imgH="139680" progId="Equation.DSMT4">
                    <p:embed/>
                    <p:pic>
                      <p:nvPicPr>
                        <p:cNvPr id="56546" name="Object 226">
                          <a:extLst>
                            <a:ext uri="{FF2B5EF4-FFF2-40B4-BE49-F238E27FC236}">
                              <a16:creationId xmlns:a16="http://schemas.microsoft.com/office/drawing/2014/main" id="{2C062204-E570-40D7-ABD5-D2BBE4D221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" y="2589"/>
                          <a:ext cx="220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47" name="Object 227">
              <a:extLst>
                <a:ext uri="{FF2B5EF4-FFF2-40B4-BE49-F238E27FC236}">
                  <a16:creationId xmlns:a16="http://schemas.microsoft.com/office/drawing/2014/main" id="{88E2F3C4-A0E1-4B20-BACC-7C08378549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584028"/>
                </p:ext>
              </p:extLst>
            </p:nvPr>
          </p:nvGraphicFramePr>
          <p:xfrm>
            <a:off x="1967" y="2543"/>
            <a:ext cx="52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55320" imgH="177480" progId="Equation.DSMT4">
                    <p:embed/>
                  </p:oleObj>
                </mc:Choice>
                <mc:Fallback>
                  <p:oleObj name="Equation" r:id="rId6" imgW="355320" imgH="177480" progId="Equation.DSMT4">
                    <p:embed/>
                    <p:pic>
                      <p:nvPicPr>
                        <p:cNvPr id="56547" name="Object 227">
                          <a:extLst>
                            <a:ext uri="{FF2B5EF4-FFF2-40B4-BE49-F238E27FC236}">
                              <a16:creationId xmlns:a16="http://schemas.microsoft.com/office/drawing/2014/main" id="{88E2F3C4-A0E1-4B20-BACC-7C08378549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7" y="2543"/>
                          <a:ext cx="52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549" name="Rectangle 229">
            <a:extLst>
              <a:ext uri="{FF2B5EF4-FFF2-40B4-BE49-F238E27FC236}">
                <a16:creationId xmlns:a16="http://schemas.microsoft.com/office/drawing/2014/main" id="{76E5E745-8641-456B-BBC6-35E06E3D3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80" y="3752584"/>
            <a:ext cx="38811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sym typeface="Wingdings" panose="05000000000000000000" pitchFamily="2" charset="2"/>
              </a:rPr>
              <a:t></a:t>
            </a:r>
            <a:r>
              <a:rPr lang="en-US" altLang="zh-CN" sz="2400" dirty="0">
                <a:solidFill>
                  <a:schemeClr val="tx1"/>
                </a:solidFill>
              </a:rPr>
              <a:t>SOR</a:t>
            </a:r>
            <a:r>
              <a:rPr lang="zh-CN" altLang="en-US" sz="2400" dirty="0">
                <a:solidFill>
                  <a:schemeClr val="tx1"/>
                </a:solidFill>
              </a:rPr>
              <a:t>迭代法的迭代矩阵：</a:t>
            </a:r>
          </a:p>
        </p:txBody>
      </p:sp>
      <p:grpSp>
        <p:nvGrpSpPr>
          <p:cNvPr id="56552" name="Group 232">
            <a:extLst>
              <a:ext uri="{FF2B5EF4-FFF2-40B4-BE49-F238E27FC236}">
                <a16:creationId xmlns:a16="http://schemas.microsoft.com/office/drawing/2014/main" id="{0776DE3B-2AE2-4684-8A41-D955E830A436}"/>
              </a:ext>
            </a:extLst>
          </p:cNvPr>
          <p:cNvGrpSpPr>
            <a:grpSpLocks/>
          </p:cNvGrpSpPr>
          <p:nvPr/>
        </p:nvGrpSpPr>
        <p:grpSpPr bwMode="auto">
          <a:xfrm>
            <a:off x="4356226" y="3716945"/>
            <a:ext cx="3113089" cy="501650"/>
            <a:chOff x="1733" y="3413"/>
            <a:chExt cx="1961" cy="316"/>
          </a:xfrm>
        </p:grpSpPr>
        <p:graphicFrame>
          <p:nvGraphicFramePr>
            <p:cNvPr id="56550" name="Object 230">
              <a:extLst>
                <a:ext uri="{FF2B5EF4-FFF2-40B4-BE49-F238E27FC236}">
                  <a16:creationId xmlns:a16="http://schemas.microsoft.com/office/drawing/2014/main" id="{93A0CECD-525A-4931-907B-A33D565892E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3850674"/>
                </p:ext>
              </p:extLst>
            </p:nvPr>
          </p:nvGraphicFramePr>
          <p:xfrm>
            <a:off x="2050" y="3413"/>
            <a:ext cx="1644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27000" imgH="177480" progId="Equation.DSMT4">
                    <p:embed/>
                  </p:oleObj>
                </mc:Choice>
                <mc:Fallback>
                  <p:oleObj name="Equation" r:id="rId8" imgW="927000" imgH="177480" progId="Equation.DSMT4">
                    <p:embed/>
                    <p:pic>
                      <p:nvPicPr>
                        <p:cNvPr id="56550" name="Object 230">
                          <a:extLst>
                            <a:ext uri="{FF2B5EF4-FFF2-40B4-BE49-F238E27FC236}">
                              <a16:creationId xmlns:a16="http://schemas.microsoft.com/office/drawing/2014/main" id="{93A0CECD-525A-4931-907B-A33D565892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0" y="3413"/>
                          <a:ext cx="1644" cy="3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551" name="Rectangle 231">
              <a:extLst>
                <a:ext uri="{FF2B5EF4-FFF2-40B4-BE49-F238E27FC236}">
                  <a16:creationId xmlns:a16="http://schemas.microsoft.com/office/drawing/2014/main" id="{0CEAC267-F043-4C78-8686-BC00F213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" y="3413"/>
              <a:ext cx="31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记</a:t>
              </a:r>
            </a:p>
          </p:txBody>
        </p:sp>
      </p:grpSp>
      <p:graphicFrame>
        <p:nvGraphicFramePr>
          <p:cNvPr id="56553" name="Object 233">
            <a:extLst>
              <a:ext uri="{FF2B5EF4-FFF2-40B4-BE49-F238E27FC236}">
                <a16:creationId xmlns:a16="http://schemas.microsoft.com/office/drawing/2014/main" id="{1162F2D1-F27E-4EC3-9641-BA09151596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637" y="4390563"/>
          <a:ext cx="7382355" cy="591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57320" imgH="228600" progId="Equation.DSMT4">
                  <p:embed/>
                </p:oleObj>
              </mc:Choice>
              <mc:Fallback>
                <p:oleObj name="Equation" r:id="rId10" imgW="2857320" imgH="228600" progId="Equation.DSMT4">
                  <p:embed/>
                  <p:pic>
                    <p:nvPicPr>
                      <p:cNvPr id="56553" name="Object 233">
                        <a:extLst>
                          <a:ext uri="{FF2B5EF4-FFF2-40B4-BE49-F238E27FC236}">
                            <a16:creationId xmlns:a16="http://schemas.microsoft.com/office/drawing/2014/main" id="{1162F2D1-F27E-4EC3-9641-BA09151596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37" y="4390563"/>
                        <a:ext cx="7382355" cy="5913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39">
            <a:extLst>
              <a:ext uri="{FF2B5EF4-FFF2-40B4-BE49-F238E27FC236}">
                <a16:creationId xmlns:a16="http://schemas.microsoft.com/office/drawing/2014/main" id="{3A51E746-BC41-4D5C-8F68-E1DFB25C3476}"/>
              </a:ext>
            </a:extLst>
          </p:cNvPr>
          <p:cNvGrpSpPr>
            <a:grpSpLocks/>
          </p:cNvGrpSpPr>
          <p:nvPr/>
        </p:nvGrpSpPr>
        <p:grpSpPr bwMode="auto">
          <a:xfrm>
            <a:off x="666945" y="5162324"/>
            <a:ext cx="7382355" cy="1332340"/>
            <a:chOff x="432" y="800"/>
            <a:chExt cx="5328" cy="1056"/>
          </a:xfrm>
        </p:grpSpPr>
        <p:sp>
          <p:nvSpPr>
            <p:cNvPr id="16" name="Rectangle 211">
              <a:extLst>
                <a:ext uri="{FF2B5EF4-FFF2-40B4-BE49-F238E27FC236}">
                  <a16:creationId xmlns:a16="http://schemas.microsoft.com/office/drawing/2014/main" id="{29FB123D-A7C9-4C33-AEA0-97620CE3B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00"/>
              <a:ext cx="5328" cy="1056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2400">
                <a:solidFill>
                  <a:schemeClr val="tx1"/>
                </a:solidFill>
              </a:endParaRPr>
            </a:p>
          </p:txBody>
        </p:sp>
        <p:graphicFrame>
          <p:nvGraphicFramePr>
            <p:cNvPr id="17" name="Object 206">
              <a:extLst>
                <a:ext uri="{FF2B5EF4-FFF2-40B4-BE49-F238E27FC236}">
                  <a16:creationId xmlns:a16="http://schemas.microsoft.com/office/drawing/2014/main" id="{FD7736E1-F74C-44D9-9BD1-4351D663ED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4" y="880"/>
            <a:ext cx="2256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104840" imgH="228600" progId="Equation.DSMT4">
                    <p:embed/>
                  </p:oleObj>
                </mc:Choice>
                <mc:Fallback>
                  <p:oleObj name="Equation" r:id="rId12" imgW="1104840" imgH="228600" progId="Equation.DSMT4">
                    <p:embed/>
                    <p:pic>
                      <p:nvPicPr>
                        <p:cNvPr id="17" name="Object 206">
                          <a:extLst>
                            <a:ext uri="{FF2B5EF4-FFF2-40B4-BE49-F238E27FC236}">
                              <a16:creationId xmlns:a16="http://schemas.microsoft.com/office/drawing/2014/main" id="{FD7736E1-F74C-44D9-9BD1-4351D663ED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880"/>
                          <a:ext cx="2256" cy="4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7">
              <a:extLst>
                <a:ext uri="{FF2B5EF4-FFF2-40B4-BE49-F238E27FC236}">
                  <a16:creationId xmlns:a16="http://schemas.microsoft.com/office/drawing/2014/main" id="{8F14EC06-8C4E-44BB-92C8-35659C94BB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2" y="1338"/>
            <a:ext cx="3744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968480" imgH="228600" progId="Equation.DSMT4">
                    <p:embed/>
                  </p:oleObj>
                </mc:Choice>
                <mc:Fallback>
                  <p:oleObj name="Equation" r:id="rId14" imgW="1968480" imgH="228600" progId="Equation.DSMT4">
                    <p:embed/>
                    <p:pic>
                      <p:nvPicPr>
                        <p:cNvPr id="18" name="Object 207">
                          <a:extLst>
                            <a:ext uri="{FF2B5EF4-FFF2-40B4-BE49-F238E27FC236}">
                              <a16:creationId xmlns:a16="http://schemas.microsoft.com/office/drawing/2014/main" id="{8F14EC06-8C4E-44BB-92C8-35659C94BB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2" y="1338"/>
                          <a:ext cx="3744" cy="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208">
              <a:extLst>
                <a:ext uri="{FF2B5EF4-FFF2-40B4-BE49-F238E27FC236}">
                  <a16:creationId xmlns:a16="http://schemas.microsoft.com/office/drawing/2014/main" id="{EF95DE0D-7713-49F7-B54C-F48C826D0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" y="1357"/>
              <a:ext cx="1026" cy="366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</a:rPr>
                <a:t>迭代矩阵</a:t>
              </a:r>
            </a:p>
          </p:txBody>
        </p:sp>
        <p:graphicFrame>
          <p:nvGraphicFramePr>
            <p:cNvPr id="20" name="Object 210">
              <a:extLst>
                <a:ext uri="{FF2B5EF4-FFF2-40B4-BE49-F238E27FC236}">
                  <a16:creationId xmlns:a16="http://schemas.microsoft.com/office/drawing/2014/main" id="{426B4DD5-07B1-49D2-83ED-5C5317C7D9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1" y="872"/>
            <a:ext cx="227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193760" imgH="228600" progId="Equation.DSMT4">
                    <p:embed/>
                  </p:oleObj>
                </mc:Choice>
                <mc:Fallback>
                  <p:oleObj name="Equation" r:id="rId16" imgW="1193760" imgH="228600" progId="Equation.DSMT4">
                    <p:embed/>
                    <p:pic>
                      <p:nvPicPr>
                        <p:cNvPr id="20" name="Object 210">
                          <a:extLst>
                            <a:ext uri="{FF2B5EF4-FFF2-40B4-BE49-F238E27FC236}">
                              <a16:creationId xmlns:a16="http://schemas.microsoft.com/office/drawing/2014/main" id="{426B4DD5-07B1-49D2-83ED-5C5317C7D9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1" y="872"/>
                          <a:ext cx="2271" cy="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13">
              <a:extLst>
                <a:ext uri="{FF2B5EF4-FFF2-40B4-BE49-F238E27FC236}">
                  <a16:creationId xmlns:a16="http://schemas.microsoft.com/office/drawing/2014/main" id="{819D9E11-A610-4574-8D5E-8D29BB2FF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" y="926"/>
              <a:ext cx="580" cy="366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sz="2400">
                  <a:solidFill>
                    <a:schemeClr val="tx1"/>
                  </a:solidFill>
                  <a:latin typeface="Arial" panose="020B0604020202020204" pitchFamily="34" charset="0"/>
                </a:rPr>
                <a:t>其中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77589D0-879E-F36F-7DC1-C53B8566F46B}"/>
              </a:ext>
            </a:extLst>
          </p:cNvPr>
          <p:cNvSpPr txBox="1"/>
          <p:nvPr/>
        </p:nvSpPr>
        <p:spPr>
          <a:xfrm>
            <a:off x="813817" y="4893036"/>
            <a:ext cx="298992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两边同乘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将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kumimoji="1"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kumimoji="1" lang="en-US" altLang="zh-CN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</a:t>
            </a:r>
            <a:r>
              <a:rPr kumimoji="1"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+1)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移到左边</a:t>
            </a:r>
          </a:p>
        </p:txBody>
      </p:sp>
    </p:spTree>
    <p:extLst>
      <p:ext uri="{BB962C8B-B14F-4D97-AF65-F5344CB8AC3E}">
        <p14:creationId xmlns:p14="http://schemas.microsoft.com/office/powerpoint/2010/main" val="20708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49" grpId="0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48">
            <a:extLst>
              <a:ext uri="{FF2B5EF4-FFF2-40B4-BE49-F238E27FC236}">
                <a16:creationId xmlns:a16="http://schemas.microsoft.com/office/drawing/2014/main" id="{8EBD204D-DB45-406C-B21D-41927B36A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76" y="2157770"/>
            <a:ext cx="8674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解：</a:t>
            </a:r>
          </a:p>
        </p:txBody>
      </p:sp>
      <p:grpSp>
        <p:nvGrpSpPr>
          <p:cNvPr id="32" name="Group 163">
            <a:extLst>
              <a:ext uri="{FF2B5EF4-FFF2-40B4-BE49-F238E27FC236}">
                <a16:creationId xmlns:a16="http://schemas.microsoft.com/office/drawing/2014/main" id="{D6730C17-513D-4C20-8DB3-A0B4C320FEC6}"/>
              </a:ext>
            </a:extLst>
          </p:cNvPr>
          <p:cNvGrpSpPr>
            <a:grpSpLocks/>
          </p:cNvGrpSpPr>
          <p:nvPr/>
        </p:nvGrpSpPr>
        <p:grpSpPr bwMode="auto">
          <a:xfrm>
            <a:off x="1449711" y="2684629"/>
            <a:ext cx="5961468" cy="2591168"/>
            <a:chOff x="280" y="672"/>
            <a:chExt cx="5232" cy="2216"/>
          </a:xfrm>
        </p:grpSpPr>
        <p:sp>
          <p:nvSpPr>
            <p:cNvPr id="33" name="Rectangle 150">
              <a:extLst>
                <a:ext uri="{FF2B5EF4-FFF2-40B4-BE49-F238E27FC236}">
                  <a16:creationId xmlns:a16="http://schemas.microsoft.com/office/drawing/2014/main" id="{B3226207-A5CD-41FF-BE37-07F693B1D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" y="672"/>
              <a:ext cx="5232" cy="2216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AutoShape 151">
              <a:extLst>
                <a:ext uri="{FF2B5EF4-FFF2-40B4-BE49-F238E27FC236}">
                  <a16:creationId xmlns:a16="http://schemas.microsoft.com/office/drawing/2014/main" id="{48D9954F-68D6-4BA1-95CA-5ED192A5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1016"/>
              <a:ext cx="96" cy="1488"/>
            </a:xfrm>
            <a:prstGeom prst="leftBrace">
              <a:avLst>
                <a:gd name="adj1" fmla="val 129167"/>
                <a:gd name="adj2" fmla="val 50000"/>
              </a:avLst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" name="Object 152">
              <a:extLst>
                <a:ext uri="{FF2B5EF4-FFF2-40B4-BE49-F238E27FC236}">
                  <a16:creationId xmlns:a16="http://schemas.microsoft.com/office/drawing/2014/main" id="{59D16B48-BE22-4308-B3AF-E1D4EFE0F0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8" y="677"/>
            <a:ext cx="4381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47840" imgH="406080" progId="Equation.DSMT4">
                    <p:embed/>
                  </p:oleObj>
                </mc:Choice>
                <mc:Fallback>
                  <p:oleObj name="Equation" r:id="rId2" imgW="2247840" imgH="406080" progId="Equation.DSMT4">
                    <p:embed/>
                    <p:pic>
                      <p:nvPicPr>
                        <p:cNvPr id="35" name="Object 152">
                          <a:extLst>
                            <a:ext uri="{FF2B5EF4-FFF2-40B4-BE49-F238E27FC236}">
                              <a16:creationId xmlns:a16="http://schemas.microsoft.com/office/drawing/2014/main" id="{59D16B48-BE22-4308-B3AF-E1D4EFE0F0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" y="677"/>
                          <a:ext cx="4381" cy="7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155">
              <a:extLst>
                <a:ext uri="{FF2B5EF4-FFF2-40B4-BE49-F238E27FC236}">
                  <a16:creationId xmlns:a16="http://schemas.microsoft.com/office/drawing/2014/main" id="{2F844F35-B820-4147-93AD-8C8EDF65CD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" y="1352"/>
            <a:ext cx="4989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705040" imgH="406080" progId="Equation.DSMT4">
                    <p:embed/>
                  </p:oleObj>
                </mc:Choice>
                <mc:Fallback>
                  <p:oleObj name="Equation" r:id="rId4" imgW="2705040" imgH="406080" progId="Equation.DSMT4">
                    <p:embed/>
                    <p:pic>
                      <p:nvPicPr>
                        <p:cNvPr id="36" name="Object 155">
                          <a:extLst>
                            <a:ext uri="{FF2B5EF4-FFF2-40B4-BE49-F238E27FC236}">
                              <a16:creationId xmlns:a16="http://schemas.microsoft.com/office/drawing/2014/main" id="{2F844F35-B820-4147-93AD-8C8EDF65CD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" y="1352"/>
                          <a:ext cx="4989" cy="7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56">
              <a:extLst>
                <a:ext uri="{FF2B5EF4-FFF2-40B4-BE49-F238E27FC236}">
                  <a16:creationId xmlns:a16="http://schemas.microsoft.com/office/drawing/2014/main" id="{168AE489-9482-4382-A8B2-1BE3638E5B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" y="2083"/>
            <a:ext cx="4334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349360" imgH="406080" progId="Equation.DSMT4">
                    <p:embed/>
                  </p:oleObj>
                </mc:Choice>
                <mc:Fallback>
                  <p:oleObj name="Equation" r:id="rId6" imgW="2349360" imgH="406080" progId="Equation.DSMT4">
                    <p:embed/>
                    <p:pic>
                      <p:nvPicPr>
                        <p:cNvPr id="37" name="Object 156">
                          <a:extLst>
                            <a:ext uri="{FF2B5EF4-FFF2-40B4-BE49-F238E27FC236}">
                              <a16:creationId xmlns:a16="http://schemas.microsoft.com/office/drawing/2014/main" id="{168AE489-9482-4382-A8B2-1BE3638E5B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" y="2083"/>
                          <a:ext cx="4334" cy="7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ectangle 158">
            <a:extLst>
              <a:ext uri="{FF2B5EF4-FFF2-40B4-BE49-F238E27FC236}">
                <a16:creationId xmlns:a16="http://schemas.microsoft.com/office/drawing/2014/main" id="{F303CC9E-8656-47B6-9B62-E8C0A631C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570" y="2201838"/>
            <a:ext cx="3326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SOR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迭代法的迭代公式</a:t>
            </a:r>
          </a:p>
        </p:txBody>
      </p:sp>
      <p:grpSp>
        <p:nvGrpSpPr>
          <p:cNvPr id="39" name="Group 167">
            <a:extLst>
              <a:ext uri="{FF2B5EF4-FFF2-40B4-BE49-F238E27FC236}">
                <a16:creationId xmlns:a16="http://schemas.microsoft.com/office/drawing/2014/main" id="{6EBEE0FE-A491-4317-83F4-D339A8068ED2}"/>
              </a:ext>
            </a:extLst>
          </p:cNvPr>
          <p:cNvGrpSpPr>
            <a:grpSpLocks/>
          </p:cNvGrpSpPr>
          <p:nvPr/>
        </p:nvGrpSpPr>
        <p:grpSpPr bwMode="auto">
          <a:xfrm>
            <a:off x="1347388" y="5424681"/>
            <a:ext cx="6063791" cy="1098759"/>
            <a:chOff x="259" y="3034"/>
            <a:chExt cx="4128" cy="1056"/>
          </a:xfrm>
        </p:grpSpPr>
        <p:sp>
          <p:nvSpPr>
            <p:cNvPr id="40" name="Rectangle 166">
              <a:extLst>
                <a:ext uri="{FF2B5EF4-FFF2-40B4-BE49-F238E27FC236}">
                  <a16:creationId xmlns:a16="http://schemas.microsoft.com/office/drawing/2014/main" id="{B012F823-3BFE-4E1E-8BE3-B0C70686F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" y="3034"/>
              <a:ext cx="4128" cy="1056"/>
            </a:xfrm>
            <a:prstGeom prst="rect">
              <a:avLst/>
            </a:prstGeom>
            <a:solidFill>
              <a:srgbClr val="00FF00">
                <a:alpha val="50000"/>
              </a:srgbClr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41" name="Object 160">
              <a:extLst>
                <a:ext uri="{FF2B5EF4-FFF2-40B4-BE49-F238E27FC236}">
                  <a16:creationId xmlns:a16="http://schemas.microsoft.com/office/drawing/2014/main" id="{EA7A56CF-A54E-49A4-9B54-5684F91561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7" y="3103"/>
            <a:ext cx="1901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28520" imgH="228600" progId="Equation.DSMT4">
                    <p:embed/>
                  </p:oleObj>
                </mc:Choice>
                <mc:Fallback>
                  <p:oleObj name="Equation" r:id="rId8" imgW="1028520" imgH="228600" progId="Equation.DSMT4">
                    <p:embed/>
                    <p:pic>
                      <p:nvPicPr>
                        <p:cNvPr id="41" name="Object 160">
                          <a:extLst>
                            <a:ext uri="{FF2B5EF4-FFF2-40B4-BE49-F238E27FC236}">
                              <a16:creationId xmlns:a16="http://schemas.microsoft.com/office/drawing/2014/main" id="{EA7A56CF-A54E-49A4-9B54-5684F91561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" y="3103"/>
                          <a:ext cx="1901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Rectangle 161">
              <a:extLst>
                <a:ext uri="{FF2B5EF4-FFF2-40B4-BE49-F238E27FC236}">
                  <a16:creationId xmlns:a16="http://schemas.microsoft.com/office/drawing/2014/main" id="{49E6D2B8-34D6-48F3-B4D9-8386D7504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" y="3110"/>
              <a:ext cx="1089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zh-CN" altLang="en-US" sz="2400">
                  <a:solidFill>
                    <a:schemeClr val="tx1"/>
                  </a:solidFill>
                  <a:latin typeface="Arial" panose="020B0604020202020204" pitchFamily="34" charset="0"/>
                </a:rPr>
                <a:t>取初始向量</a:t>
              </a:r>
            </a:p>
          </p:txBody>
        </p:sp>
        <p:sp>
          <p:nvSpPr>
            <p:cNvPr id="43" name="Rectangle 164">
              <a:extLst>
                <a:ext uri="{FF2B5EF4-FFF2-40B4-BE49-F238E27FC236}">
                  <a16:creationId xmlns:a16="http://schemas.microsoft.com/office/drawing/2014/main" id="{7530CF03-0726-490F-8C4E-1344DB31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" y="3532"/>
              <a:ext cx="35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Arial" panose="020B0604020202020204" pitchFamily="34" charset="0"/>
                </a:rPr>
                <a:t>选取不同的     值进行计算，结果见下表</a:t>
              </a:r>
            </a:p>
          </p:txBody>
        </p:sp>
        <p:graphicFrame>
          <p:nvGraphicFramePr>
            <p:cNvPr id="44" name="Object 165">
              <a:extLst>
                <a:ext uri="{FF2B5EF4-FFF2-40B4-BE49-F238E27FC236}">
                  <a16:creationId xmlns:a16="http://schemas.microsoft.com/office/drawing/2014/main" id="{10C51A0A-CC2E-4A48-89C0-B65E019700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310630"/>
                </p:ext>
              </p:extLst>
            </p:nvPr>
          </p:nvGraphicFramePr>
          <p:xfrm>
            <a:off x="1376" y="3649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2280" imgH="139680" progId="Equation.DSMT4">
                    <p:embed/>
                  </p:oleObj>
                </mc:Choice>
                <mc:Fallback>
                  <p:oleObj name="Equation" r:id="rId10" imgW="152280" imgH="139680" progId="Equation.DSMT4">
                    <p:embed/>
                    <p:pic>
                      <p:nvPicPr>
                        <p:cNvPr id="44" name="Object 165">
                          <a:extLst>
                            <a:ext uri="{FF2B5EF4-FFF2-40B4-BE49-F238E27FC236}">
                              <a16:creationId xmlns:a16="http://schemas.microsoft.com/office/drawing/2014/main" id="{10C51A0A-CC2E-4A48-89C0-B65E019700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6" y="3649"/>
                          <a:ext cx="28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9956021-4B08-0547-875D-F35A98071B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5452" y="674093"/>
            <a:ext cx="4514149" cy="1454559"/>
          </a:xfrm>
          <a:prstGeom prst="rect">
            <a:avLst/>
          </a:prstGeom>
        </p:spPr>
      </p:pic>
      <p:sp>
        <p:nvSpPr>
          <p:cNvPr id="45" name="Rectangle 216">
            <a:extLst>
              <a:ext uri="{FF2B5EF4-FFF2-40B4-BE49-F238E27FC236}">
                <a16:creationId xmlns:a16="http://schemas.microsoft.com/office/drawing/2014/main" id="{35991A26-E963-A84B-9D15-6D1B4C202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82" y="84578"/>
            <a:ext cx="7157246" cy="46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3.9</a:t>
            </a:r>
            <a:r>
              <a:rPr lang="zh-CN" altLang="en-US" sz="2400" dirty="0">
                <a:solidFill>
                  <a:schemeClr val="tx1"/>
                </a:solidFill>
              </a:rPr>
              <a:t>：写出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SOR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迭代法求解下列方程组的迭代格式</a:t>
            </a:r>
          </a:p>
        </p:txBody>
      </p:sp>
    </p:spTree>
    <p:extLst>
      <p:ext uri="{BB962C8B-B14F-4D97-AF65-F5344CB8AC3E}">
        <p14:creationId xmlns:p14="http://schemas.microsoft.com/office/powerpoint/2010/main" val="200305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6" name="Rectangle 96">
            <a:extLst>
              <a:ext uri="{FF2B5EF4-FFF2-40B4-BE49-F238E27FC236}">
                <a16:creationId xmlns:a16="http://schemas.microsoft.com/office/drawing/2014/main" id="{3B8CB80A-F8EB-4211-A6F6-22F07080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" y="779764"/>
            <a:ext cx="6870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sym typeface="Wingdings" panose="05000000000000000000" pitchFamily="2" charset="2"/>
              </a:rPr>
              <a:t></a:t>
            </a:r>
            <a:r>
              <a:rPr lang="zh-CN" alt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设                             ，常用的几种</a:t>
            </a:r>
            <a:r>
              <a:rPr lang="zh-CN" altLang="en-US" sz="24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向量范数</a:t>
            </a:r>
            <a:r>
              <a:rPr lang="zh-CN" altLang="en-US" sz="2400" b="1" dirty="0">
                <a:solidFill>
                  <a:schemeClr val="tx1"/>
                </a:solidFill>
              </a:rPr>
              <a:t>：</a:t>
            </a:r>
          </a:p>
        </p:txBody>
      </p:sp>
      <p:sp>
        <p:nvSpPr>
          <p:cNvPr id="56420" name="Rectangle 100">
            <a:extLst>
              <a:ext uri="{FF2B5EF4-FFF2-40B4-BE49-F238E27FC236}">
                <a16:creationId xmlns:a16="http://schemas.microsoft.com/office/drawing/2014/main" id="{EF7CDE04-D3FF-4D82-9DBF-A1A0A9EA7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92" y="1380210"/>
            <a:ext cx="23669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① </a:t>
            </a:r>
            <a:r>
              <a:rPr lang="en-US" altLang="zh-CN" b="1" dirty="0">
                <a:solidFill>
                  <a:srgbClr val="FF00FF"/>
                </a:solidFill>
                <a:latin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</a:rPr>
              <a:t>-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</a:rPr>
              <a:t>范数：</a:t>
            </a:r>
          </a:p>
        </p:txBody>
      </p:sp>
      <p:sp>
        <p:nvSpPr>
          <p:cNvPr id="56421" name="Rectangle 101">
            <a:extLst>
              <a:ext uri="{FF2B5EF4-FFF2-40B4-BE49-F238E27FC236}">
                <a16:creationId xmlns:a16="http://schemas.microsoft.com/office/drawing/2014/main" id="{C14E2C65-FAE6-47FE-B4A1-E787D540D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79" y="2527180"/>
            <a:ext cx="24749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②</a:t>
            </a: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sym typeface="Wingdings 2" panose="05020102010507070707" pitchFamily="18" charset="2"/>
              </a:rPr>
              <a:t> </a:t>
            </a:r>
            <a:r>
              <a:rPr lang="en-US" altLang="zh-CN" b="1" dirty="0">
                <a:solidFill>
                  <a:srgbClr val="FF00FF"/>
                </a:solidFill>
                <a:latin typeface="Arial" panose="020B0604020202020204" pitchFamily="34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</a:rPr>
              <a:t>-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</a:rPr>
              <a:t>范数：</a:t>
            </a:r>
          </a:p>
        </p:txBody>
      </p:sp>
      <p:grpSp>
        <p:nvGrpSpPr>
          <p:cNvPr id="56424" name="Group 104">
            <a:extLst>
              <a:ext uri="{FF2B5EF4-FFF2-40B4-BE49-F238E27FC236}">
                <a16:creationId xmlns:a16="http://schemas.microsoft.com/office/drawing/2014/main" id="{F6A93579-30E7-44FC-AE68-C584EC156A57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3729216"/>
            <a:ext cx="2682875" cy="584200"/>
            <a:chOff x="96" y="1590"/>
            <a:chExt cx="1629" cy="368"/>
          </a:xfrm>
        </p:grpSpPr>
        <p:sp>
          <p:nvSpPr>
            <p:cNvPr id="56422" name="Rectangle 102">
              <a:extLst>
                <a:ext uri="{FF2B5EF4-FFF2-40B4-BE49-F238E27FC236}">
                  <a16:creationId xmlns:a16="http://schemas.microsoft.com/office/drawing/2014/main" id="{46246F72-3159-4529-93C8-9216A4BB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590"/>
              <a:ext cx="162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</a:rPr>
                <a:t>③</a:t>
              </a:r>
              <a:r>
                <a:rPr lang="en-US" altLang="zh-CN" b="1" dirty="0">
                  <a:solidFill>
                    <a:srgbClr val="0000FF"/>
                  </a:solidFill>
                  <a:latin typeface="楷体_GB2312" pitchFamily="49" charset="-122"/>
                </a:rPr>
                <a:t>      </a:t>
              </a:r>
              <a:r>
                <a:rPr lang="en-US" altLang="zh-CN" sz="3200" b="1" dirty="0">
                  <a:solidFill>
                    <a:srgbClr val="0000FF"/>
                  </a:solidFill>
                  <a:latin typeface="楷体_GB2312" pitchFamily="49" charset="-122"/>
                </a:rPr>
                <a:t>-</a:t>
              </a:r>
              <a:r>
                <a:rPr lang="zh-CN" altLang="en-US" b="1" dirty="0">
                  <a:solidFill>
                    <a:srgbClr val="0000FF"/>
                  </a:solidFill>
                  <a:latin typeface="楷体_GB2312" pitchFamily="49" charset="-122"/>
                </a:rPr>
                <a:t>范数：</a:t>
              </a:r>
            </a:p>
          </p:txBody>
        </p:sp>
        <p:graphicFrame>
          <p:nvGraphicFramePr>
            <p:cNvPr id="56423" name="Object 103">
              <a:extLst>
                <a:ext uri="{FF2B5EF4-FFF2-40B4-BE49-F238E27FC236}">
                  <a16:creationId xmlns:a16="http://schemas.microsoft.com/office/drawing/2014/main" id="{CDDED2EF-BF05-4D14-9CCB-3FF84C6861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755057"/>
                </p:ext>
              </p:extLst>
            </p:nvPr>
          </p:nvGraphicFramePr>
          <p:xfrm>
            <a:off x="620" y="1673"/>
            <a:ext cx="28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0" imgH="126720" progId="Equation.DSMT4">
                    <p:embed/>
                  </p:oleObj>
                </mc:Choice>
                <mc:Fallback>
                  <p:oleObj name="Equation" r:id="rId3" imgW="164880" imgH="126720" progId="Equation.DSMT4">
                    <p:embed/>
                    <p:pic>
                      <p:nvPicPr>
                        <p:cNvPr id="56423" name="Object 103">
                          <a:extLst>
                            <a:ext uri="{FF2B5EF4-FFF2-40B4-BE49-F238E27FC236}">
                              <a16:creationId xmlns:a16="http://schemas.microsoft.com/office/drawing/2014/main" id="{CDDED2EF-BF05-4D14-9CCB-3FF84C6861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1673"/>
                          <a:ext cx="280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425" name="Object 105">
            <a:extLst>
              <a:ext uri="{FF2B5EF4-FFF2-40B4-BE49-F238E27FC236}">
                <a16:creationId xmlns:a16="http://schemas.microsoft.com/office/drawing/2014/main" id="{C5AD12FB-6B51-497D-A8D3-9D83787C4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226223"/>
              </p:ext>
            </p:extLst>
          </p:nvPr>
        </p:nvGraphicFramePr>
        <p:xfrm>
          <a:off x="2280809" y="1232682"/>
          <a:ext cx="1983680" cy="1052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520" imgH="431640" progId="Equation.DSMT4">
                  <p:embed/>
                </p:oleObj>
              </mc:Choice>
              <mc:Fallback>
                <p:oleObj name="Equation" r:id="rId5" imgW="812520" imgH="431640" progId="Equation.DSMT4">
                  <p:embed/>
                  <p:pic>
                    <p:nvPicPr>
                      <p:cNvPr id="56425" name="Object 105">
                        <a:extLst>
                          <a:ext uri="{FF2B5EF4-FFF2-40B4-BE49-F238E27FC236}">
                            <a16:creationId xmlns:a16="http://schemas.microsoft.com/office/drawing/2014/main" id="{C5AD12FB-6B51-497D-A8D3-9D83787C4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809" y="1232682"/>
                        <a:ext cx="1983680" cy="1052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6" name="Object 106">
            <a:extLst>
              <a:ext uri="{FF2B5EF4-FFF2-40B4-BE49-F238E27FC236}">
                <a16:creationId xmlns:a16="http://schemas.microsoft.com/office/drawing/2014/main" id="{2E69943A-A0D8-40DF-B121-555BA208A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18299"/>
              </p:ext>
            </p:extLst>
          </p:nvPr>
        </p:nvGraphicFramePr>
        <p:xfrm>
          <a:off x="2273846" y="2235770"/>
          <a:ext cx="4170362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14320" imgH="520560" progId="Equation.DSMT4">
                  <p:embed/>
                </p:oleObj>
              </mc:Choice>
              <mc:Fallback>
                <p:oleObj name="Equation" r:id="rId7" imgW="1714320" imgH="520560" progId="Equation.DSMT4">
                  <p:embed/>
                  <p:pic>
                    <p:nvPicPr>
                      <p:cNvPr id="56426" name="Object 106">
                        <a:extLst>
                          <a:ext uri="{FF2B5EF4-FFF2-40B4-BE49-F238E27FC236}">
                            <a16:creationId xmlns:a16="http://schemas.microsoft.com/office/drawing/2014/main" id="{2E69943A-A0D8-40DF-B121-555BA208A8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846" y="2235770"/>
                        <a:ext cx="4170362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8" name="Object 108">
            <a:extLst>
              <a:ext uri="{FF2B5EF4-FFF2-40B4-BE49-F238E27FC236}">
                <a16:creationId xmlns:a16="http://schemas.microsoft.com/office/drawing/2014/main" id="{FE119B76-D286-4283-836E-7735EF22C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525651"/>
              </p:ext>
            </p:extLst>
          </p:nvPr>
        </p:nvGraphicFramePr>
        <p:xfrm>
          <a:off x="2258500" y="3714344"/>
          <a:ext cx="2699423" cy="815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91960" progId="Equation.DSMT4">
                  <p:embed/>
                </p:oleObj>
              </mc:Choice>
              <mc:Fallback>
                <p:oleObj name="Equation" r:id="rId9" imgW="965160" imgH="291960" progId="Equation.DSMT4">
                  <p:embed/>
                  <p:pic>
                    <p:nvPicPr>
                      <p:cNvPr id="56428" name="Object 108">
                        <a:extLst>
                          <a:ext uri="{FF2B5EF4-FFF2-40B4-BE49-F238E27FC236}">
                            <a16:creationId xmlns:a16="http://schemas.microsoft.com/office/drawing/2014/main" id="{FE119B76-D286-4283-836E-7735EF22C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8500" y="3714344"/>
                        <a:ext cx="2699423" cy="815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9" name="Rectangle 109">
            <a:extLst>
              <a:ext uri="{FF2B5EF4-FFF2-40B4-BE49-F238E27FC236}">
                <a16:creationId xmlns:a16="http://schemas.microsoft.com/office/drawing/2014/main" id="{02B5D4C7-35CB-47B1-B787-C93C25F5D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75" y="4795757"/>
            <a:ext cx="63466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上述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种向量范数统称为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altLang="zh-CN" sz="2400" b="1" dirty="0">
                <a:solidFill>
                  <a:schemeClr val="tx1"/>
                </a:solidFill>
                <a:latin typeface="楷体_GB2312" pitchFamily="49" charset="-122"/>
              </a:rPr>
              <a:t>-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范数</a:t>
            </a:r>
            <a:r>
              <a:rPr lang="en-US" altLang="zh-CN" sz="2400" b="1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楷体_GB2312" pitchFamily="49" charset="-122"/>
              </a:rPr>
              <a:t>或者</a:t>
            </a:r>
            <a:r>
              <a:rPr lang="en-US" altLang="zh-CN" sz="2400" dirty="0">
                <a:solidFill>
                  <a:schemeClr val="tx1"/>
                </a:solidFill>
                <a:latin typeface="楷体_GB2312" pitchFamily="49" charset="-122"/>
              </a:rPr>
              <a:t>           </a:t>
            </a:r>
            <a:r>
              <a:rPr lang="en-US" altLang="zh-CN" sz="2400" b="1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</a:p>
        </p:txBody>
      </p:sp>
      <p:grpSp>
        <p:nvGrpSpPr>
          <p:cNvPr id="56437" name="Group 117">
            <a:extLst>
              <a:ext uri="{FF2B5EF4-FFF2-40B4-BE49-F238E27FC236}">
                <a16:creationId xmlns:a16="http://schemas.microsoft.com/office/drawing/2014/main" id="{A0586BD0-1CDB-4EE7-95E1-78622BAFFE23}"/>
              </a:ext>
            </a:extLst>
          </p:cNvPr>
          <p:cNvGrpSpPr>
            <a:grpSpLocks/>
          </p:cNvGrpSpPr>
          <p:nvPr/>
        </p:nvGrpSpPr>
        <p:grpSpPr bwMode="auto">
          <a:xfrm>
            <a:off x="1926458" y="5229200"/>
            <a:ext cx="5291085" cy="1301372"/>
            <a:chOff x="900" y="3029"/>
            <a:chExt cx="4013" cy="1069"/>
          </a:xfrm>
        </p:grpSpPr>
        <p:sp>
          <p:nvSpPr>
            <p:cNvPr id="56433" name="Rectangle 113">
              <a:extLst>
                <a:ext uri="{FF2B5EF4-FFF2-40B4-BE49-F238E27FC236}">
                  <a16:creationId xmlns:a16="http://schemas.microsoft.com/office/drawing/2014/main" id="{5AC14E59-637E-431F-AF9B-396ACC655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" y="3120"/>
              <a:ext cx="3984" cy="864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432" name="Object 112">
              <a:extLst>
                <a:ext uri="{FF2B5EF4-FFF2-40B4-BE49-F238E27FC236}">
                  <a16:creationId xmlns:a16="http://schemas.microsoft.com/office/drawing/2014/main" id="{08BC2EF4-094C-4B2D-AB4C-6C47C9A308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585418"/>
                </p:ext>
              </p:extLst>
            </p:nvPr>
          </p:nvGraphicFramePr>
          <p:xfrm>
            <a:off x="914" y="3029"/>
            <a:ext cx="3999" cy="1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42920" imgH="520560" progId="Equation.DSMT4">
                    <p:embed/>
                  </p:oleObj>
                </mc:Choice>
                <mc:Fallback>
                  <p:oleObj name="Equation" r:id="rId11" imgW="1942920" imgH="520560" progId="Equation.DSMT4">
                    <p:embed/>
                    <p:pic>
                      <p:nvPicPr>
                        <p:cNvPr id="56432" name="Object 112">
                          <a:extLst>
                            <a:ext uri="{FF2B5EF4-FFF2-40B4-BE49-F238E27FC236}">
                              <a16:creationId xmlns:a16="http://schemas.microsoft.com/office/drawing/2014/main" id="{08BC2EF4-094C-4B2D-AB4C-6C47C9A308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3029"/>
                          <a:ext cx="3999" cy="10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 Box 100">
            <a:extLst>
              <a:ext uri="{FF2B5EF4-FFF2-40B4-BE49-F238E27FC236}">
                <a16:creationId xmlns:a16="http://schemas.microsoft.com/office/drawing/2014/main" id="{F48F9972-F559-4FF9-8CD1-9C4EC1C58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188640"/>
            <a:ext cx="44644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§3.2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线性代数的基础知识</a:t>
            </a:r>
            <a:endParaRPr lang="zh-CN" altLang="en-US" sz="2800" dirty="0">
              <a:solidFill>
                <a:srgbClr val="008000"/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C22366-F542-1949-8BBB-28CBD05955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5518" y="4811767"/>
            <a:ext cx="960658" cy="3913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7E8DD7-FA82-814B-8DA3-E74942189564}"/>
              </a:ext>
            </a:extLst>
          </p:cNvPr>
          <p:cNvSpPr txBox="1"/>
          <p:nvPr/>
        </p:nvSpPr>
        <p:spPr>
          <a:xfrm>
            <a:off x="6416861" y="2661949"/>
            <a:ext cx="2339102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欧几里德范数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430B42-827F-2A50-C312-B736EE5BD8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949" y="813746"/>
            <a:ext cx="2425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0" grpId="0"/>
      <p:bldP spid="56421" grpId="0"/>
      <p:bldP spid="56429" grpId="0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182" name="Group 302">
            <a:extLst>
              <a:ext uri="{FF2B5EF4-FFF2-40B4-BE49-F238E27FC236}">
                <a16:creationId xmlns:a16="http://schemas.microsoft.com/office/drawing/2014/main" id="{A68DBEAB-02C0-433C-BBD3-8BC2C81613BF}"/>
              </a:ext>
            </a:extLst>
          </p:cNvPr>
          <p:cNvGraphicFramePr>
            <a:graphicFrameLocks noGrp="1"/>
          </p:cNvGraphicFramePr>
          <p:nvPr/>
        </p:nvGraphicFramePr>
        <p:xfrm>
          <a:off x="196850" y="432678"/>
          <a:ext cx="8712200" cy="5968122"/>
        </p:xfrm>
        <a:graphic>
          <a:graphicData uri="http://schemas.openxmlformats.org/drawingml/2006/table">
            <a:tbl>
              <a:tblPr/>
              <a:tblGrid>
                <a:gridCol w="1219395">
                  <a:extLst>
                    <a:ext uri="{9D8B030D-6E8A-4147-A177-3AD203B41FA5}">
                      <a16:colId xmlns:a16="http://schemas.microsoft.com/office/drawing/2014/main" val="3794541480"/>
                    </a:ext>
                  </a:extLst>
                </a:gridCol>
                <a:gridCol w="1299023">
                  <a:extLst>
                    <a:ext uri="{9D8B030D-6E8A-4147-A177-3AD203B41FA5}">
                      <a16:colId xmlns:a16="http://schemas.microsoft.com/office/drawing/2014/main" val="3919173853"/>
                    </a:ext>
                  </a:extLst>
                </a:gridCol>
                <a:gridCol w="800961">
                  <a:extLst>
                    <a:ext uri="{9D8B030D-6E8A-4147-A177-3AD203B41FA5}">
                      <a16:colId xmlns:a16="http://schemas.microsoft.com/office/drawing/2014/main" val="2574851617"/>
                    </a:ext>
                  </a:extLst>
                </a:gridCol>
                <a:gridCol w="5392821">
                  <a:extLst>
                    <a:ext uri="{9D8B030D-6E8A-4147-A177-3AD203B41FA5}">
                      <a16:colId xmlns:a16="http://schemas.microsoft.com/office/drawing/2014/main" val="3182968550"/>
                    </a:ext>
                  </a:extLst>
                </a:gridCol>
              </a:tblGrid>
              <a:tr h="544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要求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精度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迭代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次数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       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12566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3.0012790  3.9989342  -5.0002665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7314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0.0001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3.0001952  3.9998374  -5.0000407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801958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21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3.0000186  3.9999845  -5.0000039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507099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3.0020191  3.9982705  -5.0004444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453429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0.0001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3.0001673  3.9998567  -5.0000368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226106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23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3.0000210  3.9999820  -5.0000046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4473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2.9997451  4.0000653  -4.9998924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0213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0.0001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2.9999853  4.0000031  -4.9999935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96384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2.9999993  4.0000001  -4.9999996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01830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3.0006104  4.0001741  -5.0007434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543538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0.001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151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2.9995106  4.0017780  -5.0027919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414880"/>
                  </a:ext>
                </a:extLst>
              </a:tr>
            </a:tbl>
          </a:graphicData>
        </a:graphic>
      </p:graphicFrame>
      <p:sp>
        <p:nvSpPr>
          <p:cNvPr id="123117" name="Rectangle 237">
            <a:extLst>
              <a:ext uri="{FF2B5EF4-FFF2-40B4-BE49-F238E27FC236}">
                <a16:creationId xmlns:a16="http://schemas.microsoft.com/office/drawing/2014/main" id="{5B25A3C3-703F-431A-91BB-F1EC4D0A0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604074"/>
            <a:ext cx="3899122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方  程  组  的 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近  似  解</a:t>
            </a:r>
          </a:p>
        </p:txBody>
      </p:sp>
      <p:grpSp>
        <p:nvGrpSpPr>
          <p:cNvPr id="123175" name="Group 295">
            <a:extLst>
              <a:ext uri="{FF2B5EF4-FFF2-40B4-BE49-F238E27FC236}">
                <a16:creationId xmlns:a16="http://schemas.microsoft.com/office/drawing/2014/main" id="{2A853292-D282-48B0-83B2-AB607113D6C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596900"/>
            <a:ext cx="1358900" cy="5803900"/>
            <a:chOff x="45" y="240"/>
            <a:chExt cx="856" cy="3656"/>
          </a:xfrm>
        </p:grpSpPr>
        <p:grpSp>
          <p:nvGrpSpPr>
            <p:cNvPr id="123057" name="Group 177">
              <a:extLst>
                <a:ext uri="{FF2B5EF4-FFF2-40B4-BE49-F238E27FC236}">
                  <a16:creationId xmlns:a16="http://schemas.microsoft.com/office/drawing/2014/main" id="{EF06FB4E-18F0-43BC-B580-855B739E31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" y="240"/>
              <a:ext cx="732" cy="324"/>
              <a:chOff x="1488" y="2480"/>
              <a:chExt cx="732" cy="324"/>
            </a:xfrm>
          </p:grpSpPr>
          <p:graphicFrame>
            <p:nvGraphicFramePr>
              <p:cNvPr id="123055" name="Object 175">
                <a:extLst>
                  <a:ext uri="{FF2B5EF4-FFF2-40B4-BE49-F238E27FC236}">
                    <a16:creationId xmlns:a16="http://schemas.microsoft.com/office/drawing/2014/main" id="{947E2AB5-BD1B-413D-BC8A-339B5125B9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88" y="2496"/>
              <a:ext cx="336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52280" imgH="139680" progId="Equation.DSMT4">
                      <p:embed/>
                    </p:oleObj>
                  </mc:Choice>
                  <mc:Fallback>
                    <p:oleObj name="Equation" r:id="rId2" imgW="152280" imgH="139680" progId="Equation.DSMT4">
                      <p:embed/>
                      <p:pic>
                        <p:nvPicPr>
                          <p:cNvPr id="123055" name="Object 175">
                            <a:extLst>
                              <a:ext uri="{FF2B5EF4-FFF2-40B4-BE49-F238E27FC236}">
                                <a16:creationId xmlns:a16="http://schemas.microsoft.com/office/drawing/2014/main" id="{947E2AB5-BD1B-413D-BC8A-339B5125B9A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2496"/>
                            <a:ext cx="336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56" name="Rectangle 176">
                <a:extLst>
                  <a:ext uri="{FF2B5EF4-FFF2-40B4-BE49-F238E27FC236}">
                    <a16:creationId xmlns:a16="http://schemas.microsoft.com/office/drawing/2014/main" id="{384FF15F-A972-4527-A93F-D95B1F4E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2480"/>
                <a:ext cx="50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的值</a:t>
                </a:r>
              </a:p>
            </p:txBody>
          </p:sp>
        </p:grpSp>
        <p:graphicFrame>
          <p:nvGraphicFramePr>
            <p:cNvPr id="123058" name="Object 178">
              <a:extLst>
                <a:ext uri="{FF2B5EF4-FFF2-40B4-BE49-F238E27FC236}">
                  <a16:creationId xmlns:a16="http://schemas.microsoft.com/office/drawing/2014/main" id="{C3B70C3E-723F-46FC-B65A-8BC924FF3B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" y="672"/>
            <a:ext cx="67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55320" imgH="177480" progId="Equation.DSMT4">
                    <p:embed/>
                  </p:oleObj>
                </mc:Choice>
                <mc:Fallback>
                  <p:oleObj name="Equation" r:id="rId4" imgW="355320" imgH="177480" progId="Equation.DSMT4">
                    <p:embed/>
                    <p:pic>
                      <p:nvPicPr>
                        <p:cNvPr id="123058" name="Object 178">
                          <a:extLst>
                            <a:ext uri="{FF2B5EF4-FFF2-40B4-BE49-F238E27FC236}">
                              <a16:creationId xmlns:a16="http://schemas.microsoft.com/office/drawing/2014/main" id="{C3B70C3E-723F-46FC-B65A-8BC924FF3B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" y="672"/>
                          <a:ext cx="67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59" name="Object 179">
              <a:extLst>
                <a:ext uri="{FF2B5EF4-FFF2-40B4-BE49-F238E27FC236}">
                  <a16:creationId xmlns:a16="http://schemas.microsoft.com/office/drawing/2014/main" id="{39F3F4B8-0E38-4213-A00A-76C6894205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" y="2435"/>
            <a:ext cx="736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58720" imgH="177480" progId="Equation.DSMT4">
                    <p:embed/>
                  </p:oleObj>
                </mc:Choice>
                <mc:Fallback>
                  <p:oleObj name="Equation" r:id="rId6" imgW="558720" imgH="177480" progId="Equation.DSMT4">
                    <p:embed/>
                    <p:pic>
                      <p:nvPicPr>
                        <p:cNvPr id="123059" name="Object 179">
                          <a:extLst>
                            <a:ext uri="{FF2B5EF4-FFF2-40B4-BE49-F238E27FC236}">
                              <a16:creationId xmlns:a16="http://schemas.microsoft.com/office/drawing/2014/main" id="{39F3F4B8-0E38-4213-A00A-76C6894205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" y="2435"/>
                          <a:ext cx="736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60" name="Object 180">
              <a:extLst>
                <a:ext uri="{FF2B5EF4-FFF2-40B4-BE49-F238E27FC236}">
                  <a16:creationId xmlns:a16="http://schemas.microsoft.com/office/drawing/2014/main" id="{6CC1F87D-97BC-4087-96CB-DA459FA4ED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" y="3270"/>
            <a:ext cx="776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82400" imgH="177480" progId="Equation.DSMT4">
                    <p:embed/>
                  </p:oleObj>
                </mc:Choice>
                <mc:Fallback>
                  <p:oleObj name="Equation" r:id="rId8" imgW="482400" imgH="177480" progId="Equation.DSMT4">
                    <p:embed/>
                    <p:pic>
                      <p:nvPicPr>
                        <p:cNvPr id="123060" name="Object 180">
                          <a:extLst>
                            <a:ext uri="{FF2B5EF4-FFF2-40B4-BE49-F238E27FC236}">
                              <a16:creationId xmlns:a16="http://schemas.microsoft.com/office/drawing/2014/main" id="{6CC1F87D-97BC-4087-96CB-DA459FA4ED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" y="3270"/>
                          <a:ext cx="776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48" name="Object 268">
              <a:extLst>
                <a:ext uri="{FF2B5EF4-FFF2-40B4-BE49-F238E27FC236}">
                  <a16:creationId xmlns:a16="http://schemas.microsoft.com/office/drawing/2014/main" id="{AC923BB2-68EE-4BEE-902F-F8E6D19113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" y="1561"/>
            <a:ext cx="776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571320" imgH="177480" progId="Equation.DSMT4">
                    <p:embed/>
                  </p:oleObj>
                </mc:Choice>
                <mc:Fallback>
                  <p:oleObj name="Equation" r:id="rId10" imgW="571320" imgH="177480" progId="Equation.DSMT4">
                    <p:embed/>
                    <p:pic>
                      <p:nvPicPr>
                        <p:cNvPr id="123148" name="Object 268">
                          <a:extLst>
                            <a:ext uri="{FF2B5EF4-FFF2-40B4-BE49-F238E27FC236}">
                              <a16:creationId xmlns:a16="http://schemas.microsoft.com/office/drawing/2014/main" id="{AC923BB2-68EE-4BEE-902F-F8E6D19113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" y="1561"/>
                          <a:ext cx="776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54" name="Object 274">
              <a:extLst>
                <a:ext uri="{FF2B5EF4-FFF2-40B4-BE49-F238E27FC236}">
                  <a16:creationId xmlns:a16="http://schemas.microsoft.com/office/drawing/2014/main" id="{7710478F-68CB-46DD-A2AE-8F20333007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" y="3586"/>
            <a:ext cx="85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58720" imgH="177480" progId="Equation.DSMT4">
                    <p:embed/>
                  </p:oleObj>
                </mc:Choice>
                <mc:Fallback>
                  <p:oleObj name="Equation" r:id="rId12" imgW="558720" imgH="177480" progId="Equation.DSMT4">
                    <p:embed/>
                    <p:pic>
                      <p:nvPicPr>
                        <p:cNvPr id="123154" name="Object 274">
                          <a:extLst>
                            <a:ext uri="{FF2B5EF4-FFF2-40B4-BE49-F238E27FC236}">
                              <a16:creationId xmlns:a16="http://schemas.microsoft.com/office/drawing/2014/main" id="{7710478F-68CB-46DD-A2AE-8F20333007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586"/>
                          <a:ext cx="856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6283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Image000039">
            <a:extLst>
              <a:ext uri="{FF2B5EF4-FFF2-40B4-BE49-F238E27FC236}">
                <a16:creationId xmlns:a16="http://schemas.microsoft.com/office/drawing/2014/main" id="{983E2911-67D9-4418-B1C7-A176A39A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6131024" cy="426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A4152A73-E04E-4978-838B-A62CDFAF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940" y="5013176"/>
            <a:ext cx="5112568" cy="1700808"/>
          </a:xfrm>
          <a:prstGeom prst="rect">
            <a:avLst/>
          </a:prstGeom>
          <a:solidFill>
            <a:srgbClr val="00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关于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最佳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松弛因子的进一步讨论，可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参考文献</a:t>
            </a:r>
          </a:p>
          <a:p>
            <a:pPr algn="l"/>
            <a:endParaRPr lang="zh-CN" altLang="en-US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</a:rPr>
              <a:t>《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数值计算方法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</a:rPr>
              <a:t>》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（下册），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</a:rPr>
              <a:t>林成森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著</a:t>
            </a:r>
          </a:p>
          <a:p>
            <a:pPr algn="l"/>
            <a:endParaRPr lang="zh-CN" altLang="en-US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</a:rPr>
              <a:t>《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矩阵迭代分析</a:t>
            </a: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</a:rPr>
              <a:t>》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</a:rPr>
              <a:t>R.S.Varga</a:t>
            </a:r>
            <a:r>
              <a:rPr lang="zh-CN" altLang="en-US">
                <a:solidFill>
                  <a:srgbClr val="0000FF"/>
                </a:solidFill>
                <a:latin typeface="Arial" panose="020B0604020202020204" pitchFamily="34" charset="0"/>
              </a:rPr>
              <a:t>著，蒋尔雄等译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356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6" name="Text Box 100">
            <a:extLst>
              <a:ext uri="{FF2B5EF4-FFF2-40B4-BE49-F238E27FC236}">
                <a16:creationId xmlns:a16="http://schemas.microsoft.com/office/drawing/2014/main" id="{D9BC492E-CFBF-4A6E-8290-837D0938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1421" y="169046"/>
            <a:ext cx="46230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§3.4.5 </a:t>
            </a:r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梯度下降</a:t>
            </a:r>
            <a:r>
              <a:rPr lang="zh-CN" altLang="en-US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法</a:t>
            </a:r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（选讲）</a:t>
            </a:r>
            <a:endParaRPr lang="en-US" altLang="zh-CN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5397" name="Rectangle 101">
            <a:extLst>
              <a:ext uri="{FF2B5EF4-FFF2-40B4-BE49-F238E27FC236}">
                <a16:creationId xmlns:a16="http://schemas.microsoft.com/office/drawing/2014/main" id="{81035CF8-383B-4A65-8FDC-941743414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24" y="3016682"/>
            <a:ext cx="510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与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方程组等价的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变分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问题</a:t>
            </a:r>
          </a:p>
        </p:txBody>
      </p:sp>
      <p:sp>
        <p:nvSpPr>
          <p:cNvPr id="55590" name="Litebulb">
            <a:extLst>
              <a:ext uri="{FF2B5EF4-FFF2-40B4-BE49-F238E27FC236}">
                <a16:creationId xmlns:a16="http://schemas.microsoft.com/office/drawing/2014/main" id="{D47848AC-FA7A-48E0-996E-C67E9593863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43990" y="886881"/>
            <a:ext cx="1175048" cy="990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思想</a:t>
            </a:r>
          </a:p>
        </p:txBody>
      </p:sp>
      <p:sp>
        <p:nvSpPr>
          <p:cNvPr id="55592" name="Rectangle 296">
            <a:extLst>
              <a:ext uri="{FF2B5EF4-FFF2-40B4-BE49-F238E27FC236}">
                <a16:creationId xmlns:a16="http://schemas.microsoft.com/office/drawing/2014/main" id="{D312F5B8-D049-4C60-A702-8A9E38F4D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64" y="744285"/>
            <a:ext cx="6140152" cy="1048544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l" eaLnBrk="0" hangingPunct="0"/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共轭梯度法是一种变分方法，将求解方程组</a:t>
            </a:r>
          </a:p>
          <a:p>
            <a:pPr algn="l" eaLnBrk="0" hangingPunct="0"/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问题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等价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转化为一个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二次函数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极值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问题 。</a:t>
            </a:r>
          </a:p>
        </p:txBody>
      </p:sp>
      <p:grpSp>
        <p:nvGrpSpPr>
          <p:cNvPr id="55606" name="Group 310">
            <a:extLst>
              <a:ext uri="{FF2B5EF4-FFF2-40B4-BE49-F238E27FC236}">
                <a16:creationId xmlns:a16="http://schemas.microsoft.com/office/drawing/2014/main" id="{2A73BC94-4731-4654-9D30-890E6E026035}"/>
              </a:ext>
            </a:extLst>
          </p:cNvPr>
          <p:cNvGrpSpPr>
            <a:grpSpLocks/>
          </p:cNvGrpSpPr>
          <p:nvPr/>
        </p:nvGrpSpPr>
        <p:grpSpPr bwMode="auto">
          <a:xfrm>
            <a:off x="243990" y="3385860"/>
            <a:ext cx="6464300" cy="1185863"/>
            <a:chOff x="222" y="1913"/>
            <a:chExt cx="4072" cy="747"/>
          </a:xfrm>
        </p:grpSpPr>
        <p:sp>
          <p:nvSpPr>
            <p:cNvPr id="55600" name="Rectangle 304">
              <a:extLst>
                <a:ext uri="{FF2B5EF4-FFF2-40B4-BE49-F238E27FC236}">
                  <a16:creationId xmlns:a16="http://schemas.microsoft.com/office/drawing/2014/main" id="{544036C8-D266-47D7-92DE-B264A3EEB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" y="1971"/>
              <a:ext cx="304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设                      为对称正定矩阵，</a:t>
              </a:r>
            </a:p>
          </p:txBody>
        </p:sp>
        <p:graphicFrame>
          <p:nvGraphicFramePr>
            <p:cNvPr id="55601" name="Object 305">
              <a:extLst>
                <a:ext uri="{FF2B5EF4-FFF2-40B4-BE49-F238E27FC236}">
                  <a16:creationId xmlns:a16="http://schemas.microsoft.com/office/drawing/2014/main" id="{3E80B9E6-D459-4A7A-972A-9C4BC2EA3E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" y="1971"/>
            <a:ext cx="120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990360" imgH="253800" progId="Equation.DSMT4">
                    <p:embed/>
                  </p:oleObj>
                </mc:Choice>
                <mc:Fallback>
                  <p:oleObj name="Equation" r:id="rId3" imgW="990360" imgH="253800" progId="Equation.DSMT4">
                    <p:embed/>
                    <p:pic>
                      <p:nvPicPr>
                        <p:cNvPr id="55601" name="Object 305">
                          <a:extLst>
                            <a:ext uri="{FF2B5EF4-FFF2-40B4-BE49-F238E27FC236}">
                              <a16:creationId xmlns:a16="http://schemas.microsoft.com/office/drawing/2014/main" id="{3E80B9E6-D459-4A7A-972A-9C4BC2EA3E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" y="1971"/>
                          <a:ext cx="1201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602" name="Object 306">
              <a:extLst>
                <a:ext uri="{FF2B5EF4-FFF2-40B4-BE49-F238E27FC236}">
                  <a16:creationId xmlns:a16="http://schemas.microsoft.com/office/drawing/2014/main" id="{1D7B8624-41E7-4907-BE40-B606790605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2" y="1913"/>
            <a:ext cx="968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482400" imgH="177480" progId="Equation.DSMT4">
                    <p:embed/>
                  </p:oleObj>
                </mc:Choice>
                <mc:Fallback>
                  <p:oleObj name="Equation" r:id="rId5" imgW="482400" imgH="177480" progId="Equation.DSMT4">
                    <p:embed/>
                    <p:pic>
                      <p:nvPicPr>
                        <p:cNvPr id="55602" name="Object 306">
                          <a:extLst>
                            <a:ext uri="{FF2B5EF4-FFF2-40B4-BE49-F238E27FC236}">
                              <a16:creationId xmlns:a16="http://schemas.microsoft.com/office/drawing/2014/main" id="{1D7B8624-41E7-4907-BE40-B606790605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2" y="1913"/>
                          <a:ext cx="968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603" name="Rectangle 307">
              <a:extLst>
                <a:ext uri="{FF2B5EF4-FFF2-40B4-BE49-F238E27FC236}">
                  <a16:creationId xmlns:a16="http://schemas.microsoft.com/office/drawing/2014/main" id="{7D26E16B-E28B-485B-80FB-F2967058B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" y="2350"/>
              <a:ext cx="50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其中</a:t>
              </a:r>
            </a:p>
          </p:txBody>
        </p:sp>
        <p:graphicFrame>
          <p:nvGraphicFramePr>
            <p:cNvPr id="55604" name="Object 308">
              <a:extLst>
                <a:ext uri="{FF2B5EF4-FFF2-40B4-BE49-F238E27FC236}">
                  <a16:creationId xmlns:a16="http://schemas.microsoft.com/office/drawing/2014/main" id="{CF97967A-A95F-46B9-971E-8AC1E4661F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3" y="2300"/>
            <a:ext cx="1882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82680" imgH="241200" progId="Equation.DSMT4">
                    <p:embed/>
                  </p:oleObj>
                </mc:Choice>
                <mc:Fallback>
                  <p:oleObj name="Equation" r:id="rId7" imgW="1282680" imgH="241200" progId="Equation.DSMT4">
                    <p:embed/>
                    <p:pic>
                      <p:nvPicPr>
                        <p:cNvPr id="55604" name="Object 308">
                          <a:extLst>
                            <a:ext uri="{FF2B5EF4-FFF2-40B4-BE49-F238E27FC236}">
                              <a16:creationId xmlns:a16="http://schemas.microsoft.com/office/drawing/2014/main" id="{CF97967A-A95F-46B9-971E-8AC1E4661F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" y="2300"/>
                          <a:ext cx="1882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605" name="Object 309">
              <a:extLst>
                <a:ext uri="{FF2B5EF4-FFF2-40B4-BE49-F238E27FC236}">
                  <a16:creationId xmlns:a16="http://schemas.microsoft.com/office/drawing/2014/main" id="{E396429A-4EEB-402F-919D-EF96AA7307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70" y="2296"/>
            <a:ext cx="1724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143000" imgH="241200" progId="Equation.DSMT4">
                    <p:embed/>
                  </p:oleObj>
                </mc:Choice>
                <mc:Fallback>
                  <p:oleObj name="Equation" r:id="rId9" imgW="1143000" imgH="241200" progId="Equation.DSMT4">
                    <p:embed/>
                    <p:pic>
                      <p:nvPicPr>
                        <p:cNvPr id="55605" name="Object 309">
                          <a:extLst>
                            <a:ext uri="{FF2B5EF4-FFF2-40B4-BE49-F238E27FC236}">
                              <a16:creationId xmlns:a16="http://schemas.microsoft.com/office/drawing/2014/main" id="{E396429A-4EEB-402F-919D-EF96AA7307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0" y="2296"/>
                          <a:ext cx="1724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615" name="Group 319">
            <a:extLst>
              <a:ext uri="{FF2B5EF4-FFF2-40B4-BE49-F238E27FC236}">
                <a16:creationId xmlns:a16="http://schemas.microsoft.com/office/drawing/2014/main" id="{3FECDE18-15EB-4253-9CCD-B69D4C05918A}"/>
              </a:ext>
            </a:extLst>
          </p:cNvPr>
          <p:cNvGrpSpPr>
            <a:grpSpLocks/>
          </p:cNvGrpSpPr>
          <p:nvPr/>
        </p:nvGrpSpPr>
        <p:grpSpPr bwMode="auto">
          <a:xfrm>
            <a:off x="263923" y="4654272"/>
            <a:ext cx="3875088" cy="519112"/>
            <a:chOff x="234" y="2805"/>
            <a:chExt cx="2441" cy="327"/>
          </a:xfrm>
        </p:grpSpPr>
        <p:sp>
          <p:nvSpPr>
            <p:cNvPr id="55607" name="Rectangle 311">
              <a:extLst>
                <a:ext uri="{FF2B5EF4-FFF2-40B4-BE49-F238E27FC236}">
                  <a16:creationId xmlns:a16="http://schemas.microsoft.com/office/drawing/2014/main" id="{75357EA1-4584-42CB-9D79-B417906F3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" y="2841"/>
              <a:ext cx="12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定义二次函数</a:t>
              </a:r>
            </a:p>
          </p:txBody>
        </p:sp>
        <p:graphicFrame>
          <p:nvGraphicFramePr>
            <p:cNvPr id="55608" name="Object 312">
              <a:extLst>
                <a:ext uri="{FF2B5EF4-FFF2-40B4-BE49-F238E27FC236}">
                  <a16:creationId xmlns:a16="http://schemas.microsoft.com/office/drawing/2014/main" id="{F39A0F38-C517-4858-A759-C85B95C7A4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805"/>
            <a:ext cx="1091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761760" imgH="228600" progId="Equation.DSMT4">
                    <p:embed/>
                  </p:oleObj>
                </mc:Choice>
                <mc:Fallback>
                  <p:oleObj name="Equation" r:id="rId11" imgW="761760" imgH="228600" progId="Equation.DSMT4">
                    <p:embed/>
                    <p:pic>
                      <p:nvPicPr>
                        <p:cNvPr id="55608" name="Object 312">
                          <a:extLst>
                            <a:ext uri="{FF2B5EF4-FFF2-40B4-BE49-F238E27FC236}">
                              <a16:creationId xmlns:a16="http://schemas.microsoft.com/office/drawing/2014/main" id="{F39A0F38-C517-4858-A759-C85B95C7A4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805"/>
                          <a:ext cx="1091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612" name="Group 316">
            <a:extLst>
              <a:ext uri="{FF2B5EF4-FFF2-40B4-BE49-F238E27FC236}">
                <a16:creationId xmlns:a16="http://schemas.microsoft.com/office/drawing/2014/main" id="{398681E8-19E1-468C-B3D6-F243016B6A08}"/>
              </a:ext>
            </a:extLst>
          </p:cNvPr>
          <p:cNvGrpSpPr>
            <a:grpSpLocks/>
          </p:cNvGrpSpPr>
          <p:nvPr/>
        </p:nvGrpSpPr>
        <p:grpSpPr bwMode="auto">
          <a:xfrm>
            <a:off x="455751" y="5348142"/>
            <a:ext cx="3371737" cy="1038946"/>
            <a:chOff x="96" y="3120"/>
            <a:chExt cx="2400" cy="769"/>
          </a:xfrm>
        </p:grpSpPr>
        <p:sp>
          <p:nvSpPr>
            <p:cNvPr id="55611" name="Rectangle 315">
              <a:extLst>
                <a:ext uri="{FF2B5EF4-FFF2-40B4-BE49-F238E27FC236}">
                  <a16:creationId xmlns:a16="http://schemas.microsoft.com/office/drawing/2014/main" id="{F2689D1F-9578-4D81-904D-9D329D9C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3156"/>
              <a:ext cx="2400" cy="732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5609" name="Object 313">
              <a:extLst>
                <a:ext uri="{FF2B5EF4-FFF2-40B4-BE49-F238E27FC236}">
                  <a16:creationId xmlns:a16="http://schemas.microsoft.com/office/drawing/2014/main" id="{ECB6C9F4-514B-4031-8AC8-A84035E507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3120"/>
            <a:ext cx="2400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549080" imgH="406080" progId="Equation.DSMT4">
                    <p:embed/>
                  </p:oleObj>
                </mc:Choice>
                <mc:Fallback>
                  <p:oleObj name="Equation" r:id="rId13" imgW="1549080" imgH="406080" progId="Equation.DSMT4">
                    <p:embed/>
                    <p:pic>
                      <p:nvPicPr>
                        <p:cNvPr id="55609" name="Object 313">
                          <a:extLst>
                            <a:ext uri="{FF2B5EF4-FFF2-40B4-BE49-F238E27FC236}">
                              <a16:creationId xmlns:a16="http://schemas.microsoft.com/office/drawing/2014/main" id="{ECB6C9F4-514B-4031-8AC8-A84035E507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3120"/>
                          <a:ext cx="2400" cy="7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614" name="Group 318">
            <a:extLst>
              <a:ext uri="{FF2B5EF4-FFF2-40B4-BE49-F238E27FC236}">
                <a16:creationId xmlns:a16="http://schemas.microsoft.com/office/drawing/2014/main" id="{768CD944-00CB-4FB6-9B68-35DA898D2F11}"/>
              </a:ext>
            </a:extLst>
          </p:cNvPr>
          <p:cNvGrpSpPr>
            <a:grpSpLocks/>
          </p:cNvGrpSpPr>
          <p:nvPr/>
        </p:nvGrpSpPr>
        <p:grpSpPr bwMode="auto">
          <a:xfrm>
            <a:off x="3827792" y="5350290"/>
            <a:ext cx="4430784" cy="1067122"/>
            <a:chOff x="2505" y="3285"/>
            <a:chExt cx="3183" cy="768"/>
          </a:xfrm>
        </p:grpSpPr>
        <p:sp>
          <p:nvSpPr>
            <p:cNvPr id="55613" name="Rectangle 317">
              <a:extLst>
                <a:ext uri="{FF2B5EF4-FFF2-40B4-BE49-F238E27FC236}">
                  <a16:creationId xmlns:a16="http://schemas.microsoft.com/office/drawing/2014/main" id="{223B8D38-BDB5-4E9E-841F-4D7C62754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312"/>
              <a:ext cx="3174" cy="720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5610" name="Object 314">
              <a:extLst>
                <a:ext uri="{FF2B5EF4-FFF2-40B4-BE49-F238E27FC236}">
                  <a16:creationId xmlns:a16="http://schemas.microsoft.com/office/drawing/2014/main" id="{4E6A5F4B-A8B8-4820-ADF9-B8BB53F959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05" y="3285"/>
            <a:ext cx="2894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76160" imgH="444240" progId="Equation.DSMT4">
                    <p:embed/>
                  </p:oleObj>
                </mc:Choice>
                <mc:Fallback>
                  <p:oleObj name="Equation" r:id="rId15" imgW="1676160" imgH="444240" progId="Equation.DSMT4">
                    <p:embed/>
                    <p:pic>
                      <p:nvPicPr>
                        <p:cNvPr id="55610" name="Object 314">
                          <a:extLst>
                            <a:ext uri="{FF2B5EF4-FFF2-40B4-BE49-F238E27FC236}">
                              <a16:creationId xmlns:a16="http://schemas.microsoft.com/office/drawing/2014/main" id="{4E6A5F4B-A8B8-4820-ADF9-B8BB53F959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" y="3285"/>
                          <a:ext cx="2894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B8BEDAA6-624C-4A80-81F5-8B397306E5BF}"/>
              </a:ext>
            </a:extLst>
          </p:cNvPr>
          <p:cNvSpPr/>
          <p:nvPr/>
        </p:nvSpPr>
        <p:spPr bwMode="auto">
          <a:xfrm>
            <a:off x="1347640" y="5166736"/>
            <a:ext cx="432048" cy="1501736"/>
          </a:xfrm>
          <a:prstGeom prst="ellipse">
            <a:avLst/>
          </a:prstGeom>
          <a:noFill/>
          <a:ln w="444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lang="zh-CN" altLang="en-US" sz="28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5D0988-457C-4916-B46E-7DB220AD4428}"/>
              </a:ext>
            </a:extLst>
          </p:cNvPr>
          <p:cNvSpPr txBox="1"/>
          <p:nvPr/>
        </p:nvSpPr>
        <p:spPr>
          <a:xfrm>
            <a:off x="204724" y="1956856"/>
            <a:ext cx="8687755" cy="96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变分方法是以变分学和变分原理为基础的一种近似计算方法，是解决力学和其他领域问题的有效数学工具，</a:t>
            </a:r>
            <a:r>
              <a:rPr lang="zh-CN" altLang="en-US" sz="2000" dirty="0">
                <a:solidFill>
                  <a:srgbClr val="FF0000"/>
                </a:solidFill>
              </a:rPr>
              <a:t>如最速降线问题等。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501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7" grpId="0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55" name="Group 235">
            <a:extLst>
              <a:ext uri="{FF2B5EF4-FFF2-40B4-BE49-F238E27FC236}">
                <a16:creationId xmlns:a16="http://schemas.microsoft.com/office/drawing/2014/main" id="{CB6C6CC1-C7CA-482E-A64C-F8695BE6C8B4}"/>
              </a:ext>
            </a:extLst>
          </p:cNvPr>
          <p:cNvGrpSpPr>
            <a:grpSpLocks/>
          </p:cNvGrpSpPr>
          <p:nvPr/>
        </p:nvGrpSpPr>
        <p:grpSpPr bwMode="auto">
          <a:xfrm>
            <a:off x="51663" y="155269"/>
            <a:ext cx="4957693" cy="523219"/>
            <a:chOff x="-23" y="138"/>
            <a:chExt cx="3198" cy="302"/>
          </a:xfrm>
        </p:grpSpPr>
        <p:sp>
          <p:nvSpPr>
            <p:cNvPr id="56541" name="Rectangle 221">
              <a:extLst>
                <a:ext uri="{FF2B5EF4-FFF2-40B4-BE49-F238E27FC236}">
                  <a16:creationId xmlns:a16="http://schemas.microsoft.com/office/drawing/2014/main" id="{0759AB2E-94A8-4645-8C87-511E5D03B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138"/>
              <a:ext cx="3198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b="1" dirty="0">
                  <a:solidFill>
                    <a:srgbClr val="0000FF"/>
                  </a:solidFill>
                  <a:latin typeface="+mn-ea"/>
                  <a:ea typeface="+mn-ea"/>
                  <a:sym typeface="Wingdings" panose="05000000000000000000" pitchFamily="2" charset="2"/>
                </a:rPr>
                <a:t>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ea typeface="+mn-ea"/>
                </a:rPr>
                <a:t>二次</a:t>
              </a:r>
              <a:r>
                <a:rPr lang="zh-CN" altLang="en-US" sz="2800" b="1" dirty="0">
                  <a:solidFill>
                    <a:srgbClr val="0000FF"/>
                  </a:solidFill>
                  <a:latin typeface="+mn-ea"/>
                  <a:ea typeface="+mn-ea"/>
                </a:rPr>
                <a:t>函数         的基本性质：</a:t>
              </a:r>
            </a:p>
          </p:txBody>
        </p:sp>
        <p:graphicFrame>
          <p:nvGraphicFramePr>
            <p:cNvPr id="56554" name="Object 234">
              <a:extLst>
                <a:ext uri="{FF2B5EF4-FFF2-40B4-BE49-F238E27FC236}">
                  <a16:creationId xmlns:a16="http://schemas.microsoft.com/office/drawing/2014/main" id="{0A37971D-FD48-4ACF-AEFA-F886A8F4C6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6" y="160"/>
            <a:ext cx="473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42720" imgH="203040" progId="Equation.DSMT4">
                    <p:embed/>
                  </p:oleObj>
                </mc:Choice>
                <mc:Fallback>
                  <p:oleObj name="Equation" r:id="rId2" imgW="342720" imgH="203040" progId="Equation.DSMT4">
                    <p:embed/>
                    <p:pic>
                      <p:nvPicPr>
                        <p:cNvPr id="56554" name="Object 234">
                          <a:extLst>
                            <a:ext uri="{FF2B5EF4-FFF2-40B4-BE49-F238E27FC236}">
                              <a16:creationId xmlns:a16="http://schemas.microsoft.com/office/drawing/2014/main" id="{0A37971D-FD48-4ACF-AEFA-F886A8F4C6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6" y="160"/>
                          <a:ext cx="473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558" name="Group 238">
            <a:extLst>
              <a:ext uri="{FF2B5EF4-FFF2-40B4-BE49-F238E27FC236}">
                <a16:creationId xmlns:a16="http://schemas.microsoft.com/office/drawing/2014/main" id="{DAC5E46E-ED13-4118-A3B0-7803FC5541F5}"/>
              </a:ext>
            </a:extLst>
          </p:cNvPr>
          <p:cNvGrpSpPr>
            <a:grpSpLocks/>
          </p:cNvGrpSpPr>
          <p:nvPr/>
        </p:nvGrpSpPr>
        <p:grpSpPr bwMode="auto">
          <a:xfrm>
            <a:off x="285750" y="815620"/>
            <a:ext cx="4501810" cy="531268"/>
            <a:chOff x="155" y="622"/>
            <a:chExt cx="2989" cy="351"/>
          </a:xfrm>
        </p:grpSpPr>
        <p:sp>
          <p:nvSpPr>
            <p:cNvPr id="56556" name="Rectangle 236">
              <a:extLst>
                <a:ext uri="{FF2B5EF4-FFF2-40B4-BE49-F238E27FC236}">
                  <a16:creationId xmlns:a16="http://schemas.microsoft.com/office/drawing/2014/main" id="{810ED042-3AD8-4F5B-879E-DA1D28236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" y="625"/>
              <a:ext cx="54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b="1">
                  <a:solidFill>
                    <a:srgbClr val="FF0000"/>
                  </a:solidFill>
                  <a:latin typeface="+mn-ea"/>
                  <a:ea typeface="+mn-ea"/>
                  <a:sym typeface="Wingdings 2" panose="05020102010507070707" pitchFamily="18" charset="2"/>
                </a:rPr>
                <a:t></a:t>
              </a:r>
              <a:r>
                <a:rPr lang="zh-CN" altLang="en-US" sz="2800" b="1">
                  <a:solidFill>
                    <a:srgbClr val="0000FF"/>
                  </a:solidFill>
                  <a:latin typeface="+mn-ea"/>
                  <a:ea typeface="+mn-ea"/>
                </a:rPr>
                <a:t>对</a:t>
              </a:r>
            </a:p>
          </p:txBody>
        </p:sp>
        <p:graphicFrame>
          <p:nvGraphicFramePr>
            <p:cNvPr id="56557" name="Object 237">
              <a:extLst>
                <a:ext uri="{FF2B5EF4-FFF2-40B4-BE49-F238E27FC236}">
                  <a16:creationId xmlns:a16="http://schemas.microsoft.com/office/drawing/2014/main" id="{134E16D1-4123-4F71-AF3B-3BAE6E8454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7" y="622"/>
            <a:ext cx="2477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12800" imgH="228600" progId="Equation.DSMT4">
                    <p:embed/>
                  </p:oleObj>
                </mc:Choice>
                <mc:Fallback>
                  <p:oleObj name="Equation" r:id="rId4" imgW="1612800" imgH="228600" progId="Equation.DSMT4">
                    <p:embed/>
                    <p:pic>
                      <p:nvPicPr>
                        <p:cNvPr id="56557" name="Object 237">
                          <a:extLst>
                            <a:ext uri="{FF2B5EF4-FFF2-40B4-BE49-F238E27FC236}">
                              <a16:creationId xmlns:a16="http://schemas.microsoft.com/office/drawing/2014/main" id="{134E16D1-4123-4F71-AF3B-3BAE6E8454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" y="622"/>
                          <a:ext cx="2477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574" name="Group 254">
            <a:extLst>
              <a:ext uri="{FF2B5EF4-FFF2-40B4-BE49-F238E27FC236}">
                <a16:creationId xmlns:a16="http://schemas.microsoft.com/office/drawing/2014/main" id="{8C1F532E-9B34-4BA5-AC43-4709DFBDCFCE}"/>
              </a:ext>
            </a:extLst>
          </p:cNvPr>
          <p:cNvGrpSpPr>
            <a:grpSpLocks/>
          </p:cNvGrpSpPr>
          <p:nvPr/>
        </p:nvGrpSpPr>
        <p:grpSpPr bwMode="auto">
          <a:xfrm>
            <a:off x="309075" y="1437962"/>
            <a:ext cx="7174115" cy="1138690"/>
            <a:chOff x="199" y="904"/>
            <a:chExt cx="4986" cy="926"/>
          </a:xfrm>
        </p:grpSpPr>
        <p:sp>
          <p:nvSpPr>
            <p:cNvPr id="56561" name="Rectangle 241">
              <a:extLst>
                <a:ext uri="{FF2B5EF4-FFF2-40B4-BE49-F238E27FC236}">
                  <a16:creationId xmlns:a16="http://schemas.microsoft.com/office/drawing/2014/main" id="{75826AB7-412D-4D24-92A9-0ABB735C4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" y="920"/>
              <a:ext cx="534" cy="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FF0000"/>
                  </a:solidFill>
                  <a:sym typeface="Wingdings 2" panose="05020102010507070707" pitchFamily="18" charset="2"/>
                </a:rPr>
                <a:t></a:t>
              </a:r>
              <a:r>
                <a:rPr lang="zh-CN" altLang="en-US" sz="2400" b="1" dirty="0">
                  <a:solidFill>
                    <a:srgbClr val="0000FF"/>
                  </a:solidFill>
                </a:rPr>
                <a:t>对</a:t>
              </a:r>
            </a:p>
          </p:txBody>
        </p:sp>
        <p:graphicFrame>
          <p:nvGraphicFramePr>
            <p:cNvPr id="56562" name="Object 242">
              <a:extLst>
                <a:ext uri="{FF2B5EF4-FFF2-40B4-BE49-F238E27FC236}">
                  <a16:creationId xmlns:a16="http://schemas.microsoft.com/office/drawing/2014/main" id="{E5395760-42B5-4A82-BE46-195A684F6C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3" y="904"/>
            <a:ext cx="2028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3000" imgH="228600" progId="Equation.DSMT4">
                    <p:embed/>
                  </p:oleObj>
                </mc:Choice>
                <mc:Fallback>
                  <p:oleObj name="Equation" r:id="rId6" imgW="1143000" imgH="228600" progId="Equation.DSMT4">
                    <p:embed/>
                    <p:pic>
                      <p:nvPicPr>
                        <p:cNvPr id="56562" name="Object 242">
                          <a:extLst>
                            <a:ext uri="{FF2B5EF4-FFF2-40B4-BE49-F238E27FC236}">
                              <a16:creationId xmlns:a16="http://schemas.microsoft.com/office/drawing/2014/main" id="{E5395760-42B5-4A82-BE46-195A684F6C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3" y="904"/>
                          <a:ext cx="2028" cy="4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63" name="Object 243">
              <a:extLst>
                <a:ext uri="{FF2B5EF4-FFF2-40B4-BE49-F238E27FC236}">
                  <a16:creationId xmlns:a16="http://schemas.microsoft.com/office/drawing/2014/main" id="{2429B036-101E-44BF-9624-6811A878AF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" y="1316"/>
            <a:ext cx="1222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685800" imgH="203040" progId="Equation.DSMT4">
                    <p:embed/>
                  </p:oleObj>
                </mc:Choice>
                <mc:Fallback>
                  <p:oleObj name="Equation" r:id="rId8" imgW="685800" imgH="203040" progId="Equation.DSMT4">
                    <p:embed/>
                    <p:pic>
                      <p:nvPicPr>
                        <p:cNvPr id="56563" name="Object 243">
                          <a:extLst>
                            <a:ext uri="{FF2B5EF4-FFF2-40B4-BE49-F238E27FC236}">
                              <a16:creationId xmlns:a16="http://schemas.microsoft.com/office/drawing/2014/main" id="{2429B036-101E-44BF-9624-6811A878AF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" y="1316"/>
                          <a:ext cx="1222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64" name="Object 244">
              <a:extLst>
                <a:ext uri="{FF2B5EF4-FFF2-40B4-BE49-F238E27FC236}">
                  <a16:creationId xmlns:a16="http://schemas.microsoft.com/office/drawing/2014/main" id="{A5878D06-FB7E-4350-879C-01104B9978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4" y="1095"/>
            <a:ext cx="3591" cy="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171520" imgH="419040" progId="Equation.DSMT4">
                    <p:embed/>
                  </p:oleObj>
                </mc:Choice>
                <mc:Fallback>
                  <p:oleObj name="Equation" r:id="rId10" imgW="2171520" imgH="419040" progId="Equation.DSMT4">
                    <p:embed/>
                    <p:pic>
                      <p:nvPicPr>
                        <p:cNvPr id="56564" name="Object 244">
                          <a:extLst>
                            <a:ext uri="{FF2B5EF4-FFF2-40B4-BE49-F238E27FC236}">
                              <a16:creationId xmlns:a16="http://schemas.microsoft.com/office/drawing/2014/main" id="{A5878D06-FB7E-4350-879C-01104B9978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4" y="1095"/>
                          <a:ext cx="3591" cy="7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580" name="Group 260">
            <a:extLst>
              <a:ext uri="{FF2B5EF4-FFF2-40B4-BE49-F238E27FC236}">
                <a16:creationId xmlns:a16="http://schemas.microsoft.com/office/drawing/2014/main" id="{FD34F7AA-A2BD-4ADD-A763-08E81225D4FB}"/>
              </a:ext>
            </a:extLst>
          </p:cNvPr>
          <p:cNvGrpSpPr>
            <a:grpSpLocks/>
          </p:cNvGrpSpPr>
          <p:nvPr/>
        </p:nvGrpSpPr>
        <p:grpSpPr bwMode="auto">
          <a:xfrm>
            <a:off x="285750" y="2627885"/>
            <a:ext cx="8004176" cy="3730625"/>
            <a:chOff x="180" y="1740"/>
            <a:chExt cx="5042" cy="2350"/>
          </a:xfrm>
        </p:grpSpPr>
        <p:sp>
          <p:nvSpPr>
            <p:cNvPr id="56567" name="Rectangle 247">
              <a:extLst>
                <a:ext uri="{FF2B5EF4-FFF2-40B4-BE49-F238E27FC236}">
                  <a16:creationId xmlns:a16="http://schemas.microsoft.com/office/drawing/2014/main" id="{F8DAA2B5-73E1-4FA7-B65E-F2965517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" y="1740"/>
              <a:ext cx="331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b="1" dirty="0">
                  <a:solidFill>
                    <a:srgbClr val="FF0000"/>
                  </a:solidFill>
                  <a:latin typeface="+mn-ea"/>
                  <a:ea typeface="+mn-ea"/>
                  <a:sym typeface="Wingdings 2" panose="05020102010507070707" pitchFamily="18" charset="2"/>
                </a:rPr>
                <a:t></a:t>
              </a:r>
              <a:r>
                <a:rPr lang="zh-CN" altLang="en-US" sz="2800" b="1" dirty="0">
                  <a:solidFill>
                    <a:srgbClr val="0000FF"/>
                  </a:solidFill>
                  <a:latin typeface="+mn-ea"/>
                  <a:ea typeface="+mn-ea"/>
                </a:rPr>
                <a:t>设               为            的解，则</a:t>
              </a:r>
            </a:p>
          </p:txBody>
        </p:sp>
        <p:graphicFrame>
          <p:nvGraphicFramePr>
            <p:cNvPr id="56568" name="Object 248">
              <a:extLst>
                <a:ext uri="{FF2B5EF4-FFF2-40B4-BE49-F238E27FC236}">
                  <a16:creationId xmlns:a16="http://schemas.microsoft.com/office/drawing/2014/main" id="{10F3DABE-9DED-4DB4-841D-37BF0F0E34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2" y="1784"/>
            <a:ext cx="75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82400" imgH="177480" progId="Equation.DSMT4">
                    <p:embed/>
                  </p:oleObj>
                </mc:Choice>
                <mc:Fallback>
                  <p:oleObj name="Equation" r:id="rId12" imgW="482400" imgH="177480" progId="Equation.DSMT4">
                    <p:embed/>
                    <p:pic>
                      <p:nvPicPr>
                        <p:cNvPr id="56568" name="Object 248">
                          <a:extLst>
                            <a:ext uri="{FF2B5EF4-FFF2-40B4-BE49-F238E27FC236}">
                              <a16:creationId xmlns:a16="http://schemas.microsoft.com/office/drawing/2014/main" id="{10F3DABE-9DED-4DB4-841D-37BF0F0E34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2" y="1784"/>
                          <a:ext cx="750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69" name="Object 249">
              <a:extLst>
                <a:ext uri="{FF2B5EF4-FFF2-40B4-BE49-F238E27FC236}">
                  <a16:creationId xmlns:a16="http://schemas.microsoft.com/office/drawing/2014/main" id="{8C4C5B3D-B175-41A6-A0B5-DF261BFE3F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9" y="1762"/>
            <a:ext cx="879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647640" imgH="203040" progId="Equation.DSMT4">
                    <p:embed/>
                  </p:oleObj>
                </mc:Choice>
                <mc:Fallback>
                  <p:oleObj name="Equation" r:id="rId14" imgW="647640" imgH="203040" progId="Equation.DSMT4">
                    <p:embed/>
                    <p:pic>
                      <p:nvPicPr>
                        <p:cNvPr id="56569" name="Object 249">
                          <a:extLst>
                            <a:ext uri="{FF2B5EF4-FFF2-40B4-BE49-F238E27FC236}">
                              <a16:creationId xmlns:a16="http://schemas.microsoft.com/office/drawing/2014/main" id="{8C4C5B3D-B175-41A6-A0B5-DF261BFE3F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" y="1762"/>
                          <a:ext cx="879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70" name="Object 250">
              <a:extLst>
                <a:ext uri="{FF2B5EF4-FFF2-40B4-BE49-F238E27FC236}">
                  <a16:creationId xmlns:a16="http://schemas.microsoft.com/office/drawing/2014/main" id="{7BCD539E-0698-4402-B18A-9F985982DC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3" y="2086"/>
            <a:ext cx="2064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371600" imgH="406080" progId="Equation.DSMT4">
                    <p:embed/>
                  </p:oleObj>
                </mc:Choice>
                <mc:Fallback>
                  <p:oleObj name="Equation" r:id="rId16" imgW="1371600" imgH="406080" progId="Equation.DSMT4">
                    <p:embed/>
                    <p:pic>
                      <p:nvPicPr>
                        <p:cNvPr id="56570" name="Object 250">
                          <a:extLst>
                            <a:ext uri="{FF2B5EF4-FFF2-40B4-BE49-F238E27FC236}">
                              <a16:creationId xmlns:a16="http://schemas.microsoft.com/office/drawing/2014/main" id="{7BCD539E-0698-4402-B18A-9F985982DC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" y="2086"/>
                          <a:ext cx="2064" cy="6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571" name="Rectangle 251">
              <a:extLst>
                <a:ext uri="{FF2B5EF4-FFF2-40B4-BE49-F238E27FC236}">
                  <a16:creationId xmlns:a16="http://schemas.microsoft.com/office/drawing/2014/main" id="{1A532522-EDCB-4604-B50E-616E106EC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" y="2245"/>
              <a:ext cx="17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rgbClr val="0000FF"/>
                  </a:solidFill>
                  <a:latin typeface="+mn-ea"/>
                  <a:ea typeface="+mn-ea"/>
                </a:rPr>
                <a:t>，且对            有</a:t>
              </a:r>
            </a:p>
          </p:txBody>
        </p:sp>
        <p:graphicFrame>
          <p:nvGraphicFramePr>
            <p:cNvPr id="56572" name="Object 252">
              <a:extLst>
                <a:ext uri="{FF2B5EF4-FFF2-40B4-BE49-F238E27FC236}">
                  <a16:creationId xmlns:a16="http://schemas.microsoft.com/office/drawing/2014/main" id="{7880E9C7-F6B3-4A37-B639-BC1B9E4DAC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8" y="2289"/>
            <a:ext cx="70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58720" imgH="203040" progId="Equation.DSMT4">
                    <p:embed/>
                  </p:oleObj>
                </mc:Choice>
                <mc:Fallback>
                  <p:oleObj name="Equation" r:id="rId18" imgW="558720" imgH="203040" progId="Equation.DSMT4">
                    <p:embed/>
                    <p:pic>
                      <p:nvPicPr>
                        <p:cNvPr id="56572" name="Object 252">
                          <a:extLst>
                            <a:ext uri="{FF2B5EF4-FFF2-40B4-BE49-F238E27FC236}">
                              <a16:creationId xmlns:a16="http://schemas.microsoft.com/office/drawing/2014/main" id="{7880E9C7-F6B3-4A37-B639-BC1B9E4DAC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289"/>
                          <a:ext cx="702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577" name="Rectangle 257">
              <a:extLst>
                <a:ext uri="{FF2B5EF4-FFF2-40B4-BE49-F238E27FC236}">
                  <a16:creationId xmlns:a16="http://schemas.microsoft.com/office/drawing/2014/main" id="{391E4D15-0986-440F-8650-BFE0F1FD5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839"/>
              <a:ext cx="5027" cy="1251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en-US" sz="2800">
                <a:latin typeface="+mn-ea"/>
                <a:ea typeface="+mn-ea"/>
              </a:endParaRPr>
            </a:p>
          </p:txBody>
        </p:sp>
        <p:graphicFrame>
          <p:nvGraphicFramePr>
            <p:cNvPr id="56573" name="Object 253">
              <a:extLst>
                <a:ext uri="{FF2B5EF4-FFF2-40B4-BE49-F238E27FC236}">
                  <a16:creationId xmlns:a16="http://schemas.microsoft.com/office/drawing/2014/main" id="{60EAF634-313A-4BB6-ACC0-A601840BB0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0" y="2818"/>
            <a:ext cx="3315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234880" imgH="406080" progId="Equation.DSMT4">
                    <p:embed/>
                  </p:oleObj>
                </mc:Choice>
                <mc:Fallback>
                  <p:oleObj name="Equation" r:id="rId20" imgW="2234880" imgH="406080" progId="Equation.DSMT4">
                    <p:embed/>
                    <p:pic>
                      <p:nvPicPr>
                        <p:cNvPr id="56573" name="Object 253">
                          <a:extLst>
                            <a:ext uri="{FF2B5EF4-FFF2-40B4-BE49-F238E27FC236}">
                              <a16:creationId xmlns:a16="http://schemas.microsoft.com/office/drawing/2014/main" id="{60EAF634-313A-4BB6-ACC0-A601840BB0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" y="2818"/>
                          <a:ext cx="3315" cy="6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75" name="Object 255">
              <a:extLst>
                <a:ext uri="{FF2B5EF4-FFF2-40B4-BE49-F238E27FC236}">
                  <a16:creationId xmlns:a16="http://schemas.microsoft.com/office/drawing/2014/main" id="{C59F69CE-457A-4493-8689-076BA56C6A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3" y="2855"/>
            <a:ext cx="1171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850680" imgH="406080" progId="Equation.DSMT4">
                    <p:embed/>
                  </p:oleObj>
                </mc:Choice>
                <mc:Fallback>
                  <p:oleObj name="Equation" r:id="rId22" imgW="850680" imgH="406080" progId="Equation.DSMT4">
                    <p:embed/>
                    <p:pic>
                      <p:nvPicPr>
                        <p:cNvPr id="56575" name="Object 255">
                          <a:extLst>
                            <a:ext uri="{FF2B5EF4-FFF2-40B4-BE49-F238E27FC236}">
                              <a16:creationId xmlns:a16="http://schemas.microsoft.com/office/drawing/2014/main" id="{C59F69CE-457A-4493-8689-076BA56C6A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3" y="2855"/>
                          <a:ext cx="1171" cy="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76" name="Object 256">
              <a:extLst>
                <a:ext uri="{FF2B5EF4-FFF2-40B4-BE49-F238E27FC236}">
                  <a16:creationId xmlns:a16="http://schemas.microsoft.com/office/drawing/2014/main" id="{F6FAC51B-FE7E-4A44-9C6C-9A0EDC1DE1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8" y="3363"/>
            <a:ext cx="2247" cy="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358640" imgH="419040" progId="Equation.DSMT4">
                    <p:embed/>
                  </p:oleObj>
                </mc:Choice>
                <mc:Fallback>
                  <p:oleObj name="Equation" r:id="rId24" imgW="1358640" imgH="419040" progId="Equation.DSMT4">
                    <p:embed/>
                    <p:pic>
                      <p:nvPicPr>
                        <p:cNvPr id="56576" name="Object 256">
                          <a:extLst>
                            <a:ext uri="{FF2B5EF4-FFF2-40B4-BE49-F238E27FC236}">
                              <a16:creationId xmlns:a16="http://schemas.microsoft.com/office/drawing/2014/main" id="{F6FAC51B-FE7E-4A44-9C6C-9A0EDC1DE1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3363"/>
                          <a:ext cx="2247" cy="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40601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41" name="Group 273">
            <a:extLst>
              <a:ext uri="{FF2B5EF4-FFF2-40B4-BE49-F238E27FC236}">
                <a16:creationId xmlns:a16="http://schemas.microsoft.com/office/drawing/2014/main" id="{E944D250-309A-4C33-A501-A4D5641EBF64}"/>
              </a:ext>
            </a:extLst>
          </p:cNvPr>
          <p:cNvGrpSpPr>
            <a:grpSpLocks/>
          </p:cNvGrpSpPr>
          <p:nvPr/>
        </p:nvGrpSpPr>
        <p:grpSpPr bwMode="auto">
          <a:xfrm>
            <a:off x="261251" y="291530"/>
            <a:ext cx="7939088" cy="1282701"/>
            <a:chOff x="18" y="192"/>
            <a:chExt cx="5001" cy="808"/>
          </a:xfrm>
        </p:grpSpPr>
        <p:sp>
          <p:nvSpPr>
            <p:cNvPr id="58640" name="Rectangle 272">
              <a:extLst>
                <a:ext uri="{FF2B5EF4-FFF2-40B4-BE49-F238E27FC236}">
                  <a16:creationId xmlns:a16="http://schemas.microsoft.com/office/drawing/2014/main" id="{53DB2F0C-DE3F-4E85-887C-22A41D076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" y="192"/>
              <a:ext cx="4865" cy="808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58639" name="Group 271">
              <a:extLst>
                <a:ext uri="{FF2B5EF4-FFF2-40B4-BE49-F238E27FC236}">
                  <a16:creationId xmlns:a16="http://schemas.microsoft.com/office/drawing/2014/main" id="{895C5184-35E5-48C3-B174-9E83A7AD14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" y="247"/>
              <a:ext cx="4408" cy="753"/>
              <a:chOff x="550" y="256"/>
              <a:chExt cx="4408" cy="753"/>
            </a:xfrm>
          </p:grpSpPr>
          <p:sp>
            <p:nvSpPr>
              <p:cNvPr id="58609" name="Rectangle 241">
                <a:extLst>
                  <a:ext uri="{FF2B5EF4-FFF2-40B4-BE49-F238E27FC236}">
                    <a16:creationId xmlns:a16="http://schemas.microsoft.com/office/drawing/2014/main" id="{DA3826D7-8C58-41AC-BF45-353652458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" y="294"/>
                <a:ext cx="44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设   对称正定，则    为            的解的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充要条件是</a:t>
                </a:r>
              </a:p>
            </p:txBody>
          </p:sp>
          <p:graphicFrame>
            <p:nvGraphicFramePr>
              <p:cNvPr id="58634" name="Object 266">
                <a:extLst>
                  <a:ext uri="{FF2B5EF4-FFF2-40B4-BE49-F238E27FC236}">
                    <a16:creationId xmlns:a16="http://schemas.microsoft.com/office/drawing/2014/main" id="{F578A429-73E3-4DDC-B775-E368867C43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6" y="336"/>
              <a:ext cx="232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64880" imgH="164880" progId="Equation.DSMT4">
                      <p:embed/>
                    </p:oleObj>
                  </mc:Choice>
                  <mc:Fallback>
                    <p:oleObj name="Equation" r:id="rId2" imgW="164880" imgH="164880" progId="Equation.DSMT4">
                      <p:embed/>
                      <p:pic>
                        <p:nvPicPr>
                          <p:cNvPr id="58634" name="Object 266">
                            <a:extLst>
                              <a:ext uri="{FF2B5EF4-FFF2-40B4-BE49-F238E27FC236}">
                                <a16:creationId xmlns:a16="http://schemas.microsoft.com/office/drawing/2014/main" id="{F578A429-73E3-4DDC-B775-E368867C430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6" y="336"/>
                            <a:ext cx="232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635" name="Object 267">
                <a:extLst>
                  <a:ext uri="{FF2B5EF4-FFF2-40B4-BE49-F238E27FC236}">
                    <a16:creationId xmlns:a16="http://schemas.microsoft.com/office/drawing/2014/main" id="{70F98085-ABB6-4701-ACF6-A2FB234205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56" y="256"/>
              <a:ext cx="337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90440" imgH="203040" progId="Equation.DSMT4">
                      <p:embed/>
                    </p:oleObj>
                  </mc:Choice>
                  <mc:Fallback>
                    <p:oleObj name="Equation" r:id="rId4" imgW="190440" imgH="203040" progId="Equation.DSMT4">
                      <p:embed/>
                      <p:pic>
                        <p:nvPicPr>
                          <p:cNvPr id="58635" name="Object 267">
                            <a:extLst>
                              <a:ext uri="{FF2B5EF4-FFF2-40B4-BE49-F238E27FC236}">
                                <a16:creationId xmlns:a16="http://schemas.microsoft.com/office/drawing/2014/main" id="{70F98085-ABB6-4701-ACF6-A2FB2342054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6" y="256"/>
                            <a:ext cx="337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636" name="Object 268">
                <a:extLst>
                  <a:ext uri="{FF2B5EF4-FFF2-40B4-BE49-F238E27FC236}">
                    <a16:creationId xmlns:a16="http://schemas.microsoft.com/office/drawing/2014/main" id="{8F3789A7-8CF2-4DD0-B900-93506C743B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21" y="340"/>
              <a:ext cx="666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482400" imgH="177480" progId="Equation.DSMT4">
                      <p:embed/>
                    </p:oleObj>
                  </mc:Choice>
                  <mc:Fallback>
                    <p:oleObj name="Equation" r:id="rId6" imgW="482400" imgH="177480" progId="Equation.DSMT4">
                      <p:embed/>
                      <p:pic>
                        <p:nvPicPr>
                          <p:cNvPr id="58636" name="Object 268">
                            <a:extLst>
                              <a:ext uri="{FF2B5EF4-FFF2-40B4-BE49-F238E27FC236}">
                                <a16:creationId xmlns:a16="http://schemas.microsoft.com/office/drawing/2014/main" id="{8F3789A7-8CF2-4DD0-B900-93506C743B9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1" y="340"/>
                            <a:ext cx="666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637" name="Rectangle 269">
                <a:extLst>
                  <a:ext uri="{FF2B5EF4-FFF2-40B4-BE49-F238E27FC236}">
                    <a16:creationId xmlns:a16="http://schemas.microsoft.com/office/drawing/2014/main" id="{90C5D7E7-9F4E-4084-A020-906D6AB58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313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zh-CN" altLang="en-US" sz="24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graphicFrame>
            <p:nvGraphicFramePr>
              <p:cNvPr id="58638" name="Object 270">
                <a:extLst>
                  <a:ext uri="{FF2B5EF4-FFF2-40B4-BE49-F238E27FC236}">
                    <a16:creationId xmlns:a16="http://schemas.microsoft.com/office/drawing/2014/main" id="{E86E1306-1C53-4889-A3A1-BA3BF1F71C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62" y="597"/>
              <a:ext cx="1616" cy="4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143000" imgH="291960" progId="Equation.DSMT4">
                      <p:embed/>
                    </p:oleObj>
                  </mc:Choice>
                  <mc:Fallback>
                    <p:oleObj name="Equation" r:id="rId8" imgW="1143000" imgH="291960" progId="Equation.DSMT4">
                      <p:embed/>
                      <p:pic>
                        <p:nvPicPr>
                          <p:cNvPr id="58638" name="Object 270">
                            <a:extLst>
                              <a:ext uri="{FF2B5EF4-FFF2-40B4-BE49-F238E27FC236}">
                                <a16:creationId xmlns:a16="http://schemas.microsoft.com/office/drawing/2014/main" id="{E86E1306-1C53-4889-A3A1-BA3BF1F71C9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2" y="597"/>
                            <a:ext cx="1616" cy="4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8642" name="Rectangle 274">
            <a:extLst>
              <a:ext uri="{FF2B5EF4-FFF2-40B4-BE49-F238E27FC236}">
                <a16:creationId xmlns:a16="http://schemas.microsoft.com/office/drawing/2014/main" id="{E7F0CE16-68F3-44B2-90CE-9C4749CC9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24" y="1855789"/>
            <a:ext cx="11977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证明： </a:t>
            </a:r>
          </a:p>
        </p:txBody>
      </p:sp>
      <p:sp>
        <p:nvSpPr>
          <p:cNvPr id="58643" name="Rectangle 275">
            <a:extLst>
              <a:ext uri="{FF2B5EF4-FFF2-40B4-BE49-F238E27FC236}">
                <a16:creationId xmlns:a16="http://schemas.microsoft.com/office/drawing/2014/main" id="{FC89F759-2F8F-4F03-8D09-35DAEFB09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269" y="2179290"/>
            <a:ext cx="5718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必要性由上述性质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 2" panose="05020102010507070707" pitchFamily="18" charset="2"/>
              </a:rPr>
              <a:t>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易知，下证充分性：</a:t>
            </a:r>
          </a:p>
        </p:txBody>
      </p:sp>
      <p:grpSp>
        <p:nvGrpSpPr>
          <p:cNvPr id="58673" name="Group 305">
            <a:extLst>
              <a:ext uri="{FF2B5EF4-FFF2-40B4-BE49-F238E27FC236}">
                <a16:creationId xmlns:a16="http://schemas.microsoft.com/office/drawing/2014/main" id="{21235C18-DA41-4D59-8FAF-9CEDEF1490D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896711"/>
            <a:ext cx="7023080" cy="511793"/>
            <a:chOff x="96" y="1882"/>
            <a:chExt cx="5181" cy="422"/>
          </a:xfrm>
        </p:grpSpPr>
        <p:sp>
          <p:nvSpPr>
            <p:cNvPr id="58644" name="Rectangle 276">
              <a:extLst>
                <a:ext uri="{FF2B5EF4-FFF2-40B4-BE49-F238E27FC236}">
                  <a16:creationId xmlns:a16="http://schemas.microsoft.com/office/drawing/2014/main" id="{2F199A63-4581-471B-9129-139C2D7B2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909"/>
              <a:ext cx="3428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假设存在   使          达到最小，则</a:t>
              </a:r>
            </a:p>
          </p:txBody>
        </p:sp>
        <p:graphicFrame>
          <p:nvGraphicFramePr>
            <p:cNvPr id="58651" name="Object 283">
              <a:extLst>
                <a:ext uri="{FF2B5EF4-FFF2-40B4-BE49-F238E27FC236}">
                  <a16:creationId xmlns:a16="http://schemas.microsoft.com/office/drawing/2014/main" id="{64EB931D-2B63-472F-B16F-FE08C04176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0" y="1954"/>
            <a:ext cx="28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39680" imgH="164880" progId="Equation.DSMT4">
                    <p:embed/>
                  </p:oleObj>
                </mc:Choice>
                <mc:Fallback>
                  <p:oleObj name="Equation" r:id="rId10" imgW="139680" imgH="164880" progId="Equation.DSMT4">
                    <p:embed/>
                    <p:pic>
                      <p:nvPicPr>
                        <p:cNvPr id="58651" name="Object 283">
                          <a:extLst>
                            <a:ext uri="{FF2B5EF4-FFF2-40B4-BE49-F238E27FC236}">
                              <a16:creationId xmlns:a16="http://schemas.microsoft.com/office/drawing/2014/main" id="{64EB931D-2B63-472F-B16F-FE08C04176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0" y="1954"/>
                          <a:ext cx="28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652" name="Object 284">
              <a:extLst>
                <a:ext uri="{FF2B5EF4-FFF2-40B4-BE49-F238E27FC236}">
                  <a16:creationId xmlns:a16="http://schemas.microsoft.com/office/drawing/2014/main" id="{CC9E55D8-38D2-4686-869A-9727B50BE1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41" y="1882"/>
            <a:ext cx="1936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079280" imgH="228600" progId="Equation.DSMT4">
                    <p:embed/>
                  </p:oleObj>
                </mc:Choice>
                <mc:Fallback>
                  <p:oleObj name="Equation" r:id="rId12" imgW="1079280" imgH="228600" progId="Equation.DSMT4">
                    <p:embed/>
                    <p:pic>
                      <p:nvPicPr>
                        <p:cNvPr id="58652" name="Object 284">
                          <a:extLst>
                            <a:ext uri="{FF2B5EF4-FFF2-40B4-BE49-F238E27FC236}">
                              <a16:creationId xmlns:a16="http://schemas.microsoft.com/office/drawing/2014/main" id="{CC9E55D8-38D2-4686-869A-9727B50BE1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1" y="1882"/>
                          <a:ext cx="1936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654" name="Object 286">
              <a:extLst>
                <a:ext uri="{FF2B5EF4-FFF2-40B4-BE49-F238E27FC236}">
                  <a16:creationId xmlns:a16="http://schemas.microsoft.com/office/drawing/2014/main" id="{8C1F7C8A-74D3-42E2-B326-234882278A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1" y="1935"/>
            <a:ext cx="624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42720" imgH="203040" progId="Equation.DSMT4">
                    <p:embed/>
                  </p:oleObj>
                </mc:Choice>
                <mc:Fallback>
                  <p:oleObj name="Equation" r:id="rId14" imgW="342720" imgH="203040" progId="Equation.DSMT4">
                    <p:embed/>
                    <p:pic>
                      <p:nvPicPr>
                        <p:cNvPr id="58654" name="Object 286">
                          <a:extLst>
                            <a:ext uri="{FF2B5EF4-FFF2-40B4-BE49-F238E27FC236}">
                              <a16:creationId xmlns:a16="http://schemas.microsoft.com/office/drawing/2014/main" id="{8C1F7C8A-74D3-42E2-B326-234882278A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1" y="1935"/>
                          <a:ext cx="624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655" name="Rectangle 287">
            <a:extLst>
              <a:ext uri="{FF2B5EF4-FFF2-40B4-BE49-F238E27FC236}">
                <a16:creationId xmlns:a16="http://schemas.microsoft.com/office/drawing/2014/main" id="{5A5704A1-6997-4823-9B44-CCBCD06A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85" y="3537410"/>
            <a:ext cx="23150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再由性质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 2" panose="05020102010507070707" pitchFamily="18" charset="2"/>
              </a:rPr>
              <a:t></a:t>
            </a:r>
            <a:r>
              <a:rPr lang="zh-CN" altLang="en-US" sz="2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知，</a:t>
            </a:r>
          </a:p>
        </p:txBody>
      </p:sp>
      <p:graphicFrame>
        <p:nvGraphicFramePr>
          <p:cNvPr id="58668" name="Object 300">
            <a:extLst>
              <a:ext uri="{FF2B5EF4-FFF2-40B4-BE49-F238E27FC236}">
                <a16:creationId xmlns:a16="http://schemas.microsoft.com/office/drawing/2014/main" id="{7F236287-8E67-4607-98D9-EE8A82EC98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9737" y="3611002"/>
          <a:ext cx="3584526" cy="1028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60160" imgH="419040" progId="Equation.DSMT4">
                  <p:embed/>
                </p:oleObj>
              </mc:Choice>
              <mc:Fallback>
                <p:oleObj name="Equation" r:id="rId16" imgW="1460160" imgH="419040" progId="Equation.DSMT4">
                  <p:embed/>
                  <p:pic>
                    <p:nvPicPr>
                      <p:cNvPr id="58668" name="Object 300">
                        <a:extLst>
                          <a:ext uri="{FF2B5EF4-FFF2-40B4-BE49-F238E27FC236}">
                            <a16:creationId xmlns:a16="http://schemas.microsoft.com/office/drawing/2014/main" id="{7F236287-8E67-4607-98D9-EE8A82EC98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737" y="3611002"/>
                        <a:ext cx="3584526" cy="1028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671" name="Group 303">
            <a:extLst>
              <a:ext uri="{FF2B5EF4-FFF2-40B4-BE49-F238E27FC236}">
                <a16:creationId xmlns:a16="http://schemas.microsoft.com/office/drawing/2014/main" id="{3C7755DD-824E-41DC-BA0A-4767B2C8CD15}"/>
              </a:ext>
            </a:extLst>
          </p:cNvPr>
          <p:cNvGrpSpPr>
            <a:grpSpLocks/>
          </p:cNvGrpSpPr>
          <p:nvPr/>
        </p:nvGrpSpPr>
        <p:grpSpPr bwMode="auto">
          <a:xfrm>
            <a:off x="6493626" y="3718966"/>
            <a:ext cx="1524000" cy="762000"/>
            <a:chOff x="4659" y="2295"/>
            <a:chExt cx="960" cy="480"/>
          </a:xfrm>
        </p:grpSpPr>
        <p:sp>
          <p:nvSpPr>
            <p:cNvPr id="58670" name="Rectangle 302">
              <a:extLst>
                <a:ext uri="{FF2B5EF4-FFF2-40B4-BE49-F238E27FC236}">
                  <a16:creationId xmlns:a16="http://schemas.microsoft.com/office/drawing/2014/main" id="{4D8A57DD-B9D9-434F-8B7E-B10578329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295"/>
              <a:ext cx="960" cy="480"/>
            </a:xfrm>
            <a:prstGeom prst="rect">
              <a:avLst/>
            </a:prstGeom>
            <a:solidFill>
              <a:srgbClr val="00FFFF"/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aphicFrame>
          <p:nvGraphicFramePr>
            <p:cNvPr id="58669" name="Object 301">
              <a:extLst>
                <a:ext uri="{FF2B5EF4-FFF2-40B4-BE49-F238E27FC236}">
                  <a16:creationId xmlns:a16="http://schemas.microsoft.com/office/drawing/2014/main" id="{4CABF553-D18E-49F1-AD02-280835DBD9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2304"/>
            <a:ext cx="878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444240" imgH="203040" progId="Equation.DSMT4">
                    <p:embed/>
                  </p:oleObj>
                </mc:Choice>
                <mc:Fallback>
                  <p:oleObj name="Equation" r:id="rId18" imgW="444240" imgH="203040" progId="Equation.DSMT4">
                    <p:embed/>
                    <p:pic>
                      <p:nvPicPr>
                        <p:cNvPr id="58669" name="Object 301">
                          <a:extLst>
                            <a:ext uri="{FF2B5EF4-FFF2-40B4-BE49-F238E27FC236}">
                              <a16:creationId xmlns:a16="http://schemas.microsoft.com/office/drawing/2014/main" id="{4CABF553-D18E-49F1-AD02-280835DBD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304"/>
                          <a:ext cx="878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672" name="Rectangle 304">
            <a:extLst>
              <a:ext uri="{FF2B5EF4-FFF2-40B4-BE49-F238E27FC236}">
                <a16:creationId xmlns:a16="http://schemas.microsoft.com/office/drawing/2014/main" id="{F79C8C15-80A0-409B-9493-C7D78BCF2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0" y="4841735"/>
            <a:ext cx="8996559" cy="1217447"/>
          </a:xfrm>
          <a:prstGeom prst="rect">
            <a:avLst/>
          </a:prstGeom>
          <a:solidFill>
            <a:srgbClr val="00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上述定理说明：求解方程组的解等价于求上述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二次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函数的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最小值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en-US" altLang="zh-CN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常用方法：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迭代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解法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E463E6-6C40-4023-BAF7-50F8E910B134}"/>
              </a:ext>
            </a:extLst>
          </p:cNvPr>
          <p:cNvSpPr txBox="1"/>
          <p:nvPr/>
        </p:nvSpPr>
        <p:spPr>
          <a:xfrm>
            <a:off x="191157" y="434935"/>
            <a:ext cx="139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定理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3.6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9384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24" name="Rectangle 180">
            <a:extLst>
              <a:ext uri="{FF2B5EF4-FFF2-40B4-BE49-F238E27FC236}">
                <a16:creationId xmlns:a16="http://schemas.microsoft.com/office/drawing/2014/main" id="{8AB06BB9-72BF-412D-B40B-09A3A3186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562" y="93960"/>
            <a:ext cx="1791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梯度下降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法</a:t>
            </a:r>
            <a:endParaRPr lang="en-US" altLang="zh-CN" sz="2400" b="1" dirty="0">
              <a:solidFill>
                <a:srgbClr val="006600"/>
              </a:solidFill>
            </a:endParaRPr>
          </a:p>
        </p:txBody>
      </p:sp>
      <p:sp>
        <p:nvSpPr>
          <p:cNvPr id="57526" name="Rectangle 182">
            <a:extLst>
              <a:ext uri="{FF2B5EF4-FFF2-40B4-BE49-F238E27FC236}">
                <a16:creationId xmlns:a16="http://schemas.microsoft.com/office/drawing/2014/main" id="{F67E9014-D8DA-4C3F-B682-A4188803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192" y="690869"/>
            <a:ext cx="7671092" cy="838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/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梯度下降法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是指每次沿着函数值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下降最快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的方向寻找</a:t>
            </a:r>
            <a:endParaRPr lang="en-US" altLang="zh-CN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 eaLnBrk="0" hangingPunct="0"/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最小值点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 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</a:p>
        </p:txBody>
      </p:sp>
      <p:sp>
        <p:nvSpPr>
          <p:cNvPr id="57528" name="Rectangle 184">
            <a:extLst>
              <a:ext uri="{FF2B5EF4-FFF2-40B4-BE49-F238E27FC236}">
                <a16:creationId xmlns:a16="http://schemas.microsoft.com/office/drawing/2014/main" id="{DD6CE85B-F11A-4D88-800D-28FC5F12E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98" y="1748115"/>
            <a:ext cx="6349131" cy="827087"/>
          </a:xfrm>
          <a:prstGeom prst="rect">
            <a:avLst/>
          </a:prstGeom>
          <a:solidFill>
            <a:srgbClr val="00FFFF"/>
          </a:solidFill>
          <a:ln w="317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而函数值</a:t>
            </a:r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下降最快</a:t>
            </a:r>
            <a:r>
              <a:rPr lang="zh-CN" altLang="en-US" sz="2400" b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的方向是函数的</a:t>
            </a:r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负梯度</a:t>
            </a:r>
            <a:r>
              <a:rPr lang="zh-CN" altLang="en-US" sz="2400" b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方向</a:t>
            </a:r>
            <a:endParaRPr lang="zh-CN" altLang="en-US" sz="2400" b="1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29" name="Rectangle 185">
            <a:extLst>
              <a:ext uri="{FF2B5EF4-FFF2-40B4-BE49-F238E27FC236}">
                <a16:creationId xmlns:a16="http://schemas.microsoft.com/office/drawing/2014/main" id="{A96DE39C-49D4-477B-9E41-B942DF222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6" y="3406940"/>
            <a:ext cx="19688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几何</a:t>
            </a:r>
            <a:r>
              <a:rPr lang="zh-CN" altLang="en-US" sz="2400" b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意义：</a:t>
            </a:r>
          </a:p>
        </p:txBody>
      </p:sp>
      <p:sp>
        <p:nvSpPr>
          <p:cNvPr id="57550" name="Oval 206">
            <a:extLst>
              <a:ext uri="{FF2B5EF4-FFF2-40B4-BE49-F238E27FC236}">
                <a16:creationId xmlns:a16="http://schemas.microsoft.com/office/drawing/2014/main" id="{C065488C-6999-4CED-B325-970420F7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873" y="5925840"/>
            <a:ext cx="1676400" cy="838200"/>
          </a:xfrm>
          <a:prstGeom prst="ellipse">
            <a:avLst/>
          </a:prstGeom>
          <a:solidFill>
            <a:srgbClr val="00FFFF"/>
          </a:solidFill>
          <a:ln w="3175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400" b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等值面</a:t>
            </a:r>
          </a:p>
        </p:txBody>
      </p:sp>
      <p:sp>
        <p:nvSpPr>
          <p:cNvPr id="57567" name="Line 223">
            <a:extLst>
              <a:ext uri="{FF2B5EF4-FFF2-40B4-BE49-F238E27FC236}">
                <a16:creationId xmlns:a16="http://schemas.microsoft.com/office/drawing/2014/main" id="{FC2480E7-7BCA-465E-A846-887D072EA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298" y="4177534"/>
            <a:ext cx="1223962" cy="936625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68" name="Oval 224">
            <a:extLst>
              <a:ext uri="{FF2B5EF4-FFF2-40B4-BE49-F238E27FC236}">
                <a16:creationId xmlns:a16="http://schemas.microsoft.com/office/drawing/2014/main" id="{CDD4C768-D392-4489-AFBF-079D92A4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139434"/>
            <a:ext cx="4191000" cy="1676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69" name="Oval 225">
            <a:extLst>
              <a:ext uri="{FF2B5EF4-FFF2-40B4-BE49-F238E27FC236}">
                <a16:creationId xmlns:a16="http://schemas.microsoft.com/office/drawing/2014/main" id="{061BEF65-5C12-4C19-AC9D-52332CB78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35" y="4291834"/>
            <a:ext cx="35052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0" name="Line 226">
            <a:extLst>
              <a:ext uri="{FF2B5EF4-FFF2-40B4-BE49-F238E27FC236}">
                <a16:creationId xmlns:a16="http://schemas.microsoft.com/office/drawing/2014/main" id="{F563B69E-63B6-4308-8624-118B8222B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560" y="4682359"/>
            <a:ext cx="219075" cy="369888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1" name="Line 227">
            <a:extLst>
              <a:ext uri="{FF2B5EF4-FFF2-40B4-BE49-F238E27FC236}">
                <a16:creationId xmlns:a16="http://schemas.microsoft.com/office/drawing/2014/main" id="{D2E3D2BE-6332-4AFE-A3B7-C40A7B0D57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4460" y="4687122"/>
            <a:ext cx="355600" cy="282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2" name="Oval 228">
            <a:extLst>
              <a:ext uri="{FF2B5EF4-FFF2-40B4-BE49-F238E27FC236}">
                <a16:creationId xmlns:a16="http://schemas.microsoft.com/office/drawing/2014/main" id="{2CD0D720-84E0-45FF-BF71-6B7BF7A60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85" y="4415659"/>
            <a:ext cx="3095625" cy="1143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3" name="Line 229">
            <a:extLst>
              <a:ext uri="{FF2B5EF4-FFF2-40B4-BE49-F238E27FC236}">
                <a16:creationId xmlns:a16="http://schemas.microsoft.com/office/drawing/2014/main" id="{FC6EDDA0-70DB-4A51-B40C-EBC7F6956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7360" y="4749034"/>
            <a:ext cx="152400" cy="228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4" name="Oval 230">
            <a:extLst>
              <a:ext uri="{FF2B5EF4-FFF2-40B4-BE49-F238E27FC236}">
                <a16:creationId xmlns:a16="http://schemas.microsoft.com/office/drawing/2014/main" id="{928A1E07-DE08-4584-BE13-C5B5A5F11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760" y="4553772"/>
            <a:ext cx="2514600" cy="8096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5" name="Line 231">
            <a:extLst>
              <a:ext uri="{FF2B5EF4-FFF2-40B4-BE49-F238E27FC236}">
                <a16:creationId xmlns:a16="http://schemas.microsoft.com/office/drawing/2014/main" id="{62D5CD5F-7A7B-431D-931F-9DB75A165E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9760" y="4753797"/>
            <a:ext cx="368300" cy="2238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6" name="Oval 232">
            <a:extLst>
              <a:ext uri="{FF2B5EF4-FFF2-40B4-BE49-F238E27FC236}">
                <a16:creationId xmlns:a16="http://schemas.microsoft.com/office/drawing/2014/main" id="{63115FEE-C5AB-4032-A888-B64ADD357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073" y="4658547"/>
            <a:ext cx="1981200" cy="6143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577" name="Line 233">
            <a:extLst>
              <a:ext uri="{FF2B5EF4-FFF2-40B4-BE49-F238E27FC236}">
                <a16:creationId xmlns:a16="http://schemas.microsoft.com/office/drawing/2014/main" id="{DB264DC6-5629-4634-A96A-69EB017D2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0123" y="4814122"/>
            <a:ext cx="152400" cy="228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57578" name="Group 234">
            <a:extLst>
              <a:ext uri="{FF2B5EF4-FFF2-40B4-BE49-F238E27FC236}">
                <a16:creationId xmlns:a16="http://schemas.microsoft.com/office/drawing/2014/main" id="{47B91264-30CE-49E0-B3A0-88887758950F}"/>
              </a:ext>
            </a:extLst>
          </p:cNvPr>
          <p:cNvGrpSpPr>
            <a:grpSpLocks/>
          </p:cNvGrpSpPr>
          <p:nvPr/>
        </p:nvGrpSpPr>
        <p:grpSpPr bwMode="auto">
          <a:xfrm>
            <a:off x="1889498" y="4575997"/>
            <a:ext cx="669925" cy="609600"/>
            <a:chOff x="2073" y="2016"/>
            <a:chExt cx="422" cy="384"/>
          </a:xfrm>
        </p:grpSpPr>
        <p:graphicFrame>
          <p:nvGraphicFramePr>
            <p:cNvPr id="57579" name="Object 235">
              <a:extLst>
                <a:ext uri="{FF2B5EF4-FFF2-40B4-BE49-F238E27FC236}">
                  <a16:creationId xmlns:a16="http://schemas.microsoft.com/office/drawing/2014/main" id="{9F076C3A-D9CD-4BDE-ABAE-1F8CA7245B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73" y="2255"/>
            <a:ext cx="12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120" imgH="126720" progId="Equation.DSMT4">
                    <p:embed/>
                  </p:oleObj>
                </mc:Choice>
                <mc:Fallback>
                  <p:oleObj name="Equation" r:id="rId2" imgW="114120" imgH="126720" progId="Equation.DSMT4">
                    <p:embed/>
                    <p:pic>
                      <p:nvPicPr>
                        <p:cNvPr id="57579" name="Object 235">
                          <a:extLst>
                            <a:ext uri="{FF2B5EF4-FFF2-40B4-BE49-F238E27FC236}">
                              <a16:creationId xmlns:a16="http://schemas.microsoft.com/office/drawing/2014/main" id="{9F076C3A-D9CD-4BDE-ABAE-1F8CA7245B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3" y="2255"/>
                          <a:ext cx="12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580" name="Object 236">
              <a:extLst>
                <a:ext uri="{FF2B5EF4-FFF2-40B4-BE49-F238E27FC236}">
                  <a16:creationId xmlns:a16="http://schemas.microsoft.com/office/drawing/2014/main" id="{2E5B9BDA-7CE3-4447-80E5-507EF397D6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35" y="2016"/>
            <a:ext cx="36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03040" progId="Equation.DSMT4">
                    <p:embed/>
                  </p:oleObj>
                </mc:Choice>
                <mc:Fallback>
                  <p:oleObj name="Equation" r:id="rId4" imgW="190440" imgH="203040" progId="Equation.DSMT4">
                    <p:embed/>
                    <p:pic>
                      <p:nvPicPr>
                        <p:cNvPr id="57580" name="Object 236">
                          <a:extLst>
                            <a:ext uri="{FF2B5EF4-FFF2-40B4-BE49-F238E27FC236}">
                              <a16:creationId xmlns:a16="http://schemas.microsoft.com/office/drawing/2014/main" id="{2E5B9BDA-7CE3-4447-80E5-507EF397D6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5" y="2016"/>
                          <a:ext cx="36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581" name="Group 237">
            <a:extLst>
              <a:ext uri="{FF2B5EF4-FFF2-40B4-BE49-F238E27FC236}">
                <a16:creationId xmlns:a16="http://schemas.microsoft.com/office/drawing/2014/main" id="{AF46217E-8CCF-424E-AC77-4B852632B291}"/>
              </a:ext>
            </a:extLst>
          </p:cNvPr>
          <p:cNvGrpSpPr>
            <a:grpSpLocks/>
          </p:cNvGrpSpPr>
          <p:nvPr/>
        </p:nvGrpSpPr>
        <p:grpSpPr bwMode="auto">
          <a:xfrm>
            <a:off x="106735" y="4187059"/>
            <a:ext cx="838200" cy="638175"/>
            <a:chOff x="1680" y="2334"/>
            <a:chExt cx="528" cy="402"/>
          </a:xfrm>
        </p:grpSpPr>
        <p:graphicFrame>
          <p:nvGraphicFramePr>
            <p:cNvPr id="57582" name="Object 238">
              <a:extLst>
                <a:ext uri="{FF2B5EF4-FFF2-40B4-BE49-F238E27FC236}">
                  <a16:creationId xmlns:a16="http://schemas.microsoft.com/office/drawing/2014/main" id="{89C5E2B7-41C7-4517-8343-47075DD3B3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1" y="2580"/>
            <a:ext cx="130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120" imgH="126720" progId="Equation.DSMT4">
                    <p:embed/>
                  </p:oleObj>
                </mc:Choice>
                <mc:Fallback>
                  <p:oleObj name="Equation" r:id="rId6" imgW="114120" imgH="126720" progId="Equation.DSMT4">
                    <p:embed/>
                    <p:pic>
                      <p:nvPicPr>
                        <p:cNvPr id="57582" name="Object 238">
                          <a:extLst>
                            <a:ext uri="{FF2B5EF4-FFF2-40B4-BE49-F238E27FC236}">
                              <a16:creationId xmlns:a16="http://schemas.microsoft.com/office/drawing/2014/main" id="{89C5E2B7-41C7-4517-8343-47075DD3B3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1" y="2580"/>
                          <a:ext cx="130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583" name="Object 239">
              <a:extLst>
                <a:ext uri="{FF2B5EF4-FFF2-40B4-BE49-F238E27FC236}">
                  <a16:creationId xmlns:a16="http://schemas.microsoft.com/office/drawing/2014/main" id="{3FF10960-DFF7-451D-82BA-F687A7B2F7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2334"/>
            <a:ext cx="528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66400" imgH="203040" progId="Equation.DSMT4">
                    <p:embed/>
                  </p:oleObj>
                </mc:Choice>
                <mc:Fallback>
                  <p:oleObj name="Equation" r:id="rId8" imgW="266400" imgH="203040" progId="Equation.DSMT4">
                    <p:embed/>
                    <p:pic>
                      <p:nvPicPr>
                        <p:cNvPr id="57583" name="Object 239">
                          <a:extLst>
                            <a:ext uri="{FF2B5EF4-FFF2-40B4-BE49-F238E27FC236}">
                              <a16:creationId xmlns:a16="http://schemas.microsoft.com/office/drawing/2014/main" id="{3FF10960-DFF7-451D-82BA-F687A7B2F7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334"/>
                          <a:ext cx="528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5CE502D-D332-4F1E-8EE2-67DEEE2EDE1F}"/>
              </a:ext>
            </a:extLst>
          </p:cNvPr>
          <p:cNvSpPr txBox="1"/>
          <p:nvPr/>
        </p:nvSpPr>
        <p:spPr>
          <a:xfrm>
            <a:off x="34216" y="486459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123CB0-1105-42D3-B59F-E09A23F46425}"/>
              </a:ext>
            </a:extLst>
          </p:cNvPr>
          <p:cNvSpPr txBox="1"/>
          <p:nvPr/>
        </p:nvSpPr>
        <p:spPr>
          <a:xfrm>
            <a:off x="4938738" y="597599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垂直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EE259A-CE12-2D81-F7DA-7D3EAC0AC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9551" y="2765772"/>
            <a:ext cx="43561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7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75" name="Rectangle 295">
            <a:extLst>
              <a:ext uri="{FF2B5EF4-FFF2-40B4-BE49-F238E27FC236}">
                <a16:creationId xmlns:a16="http://schemas.microsoft.com/office/drawing/2014/main" id="{3B8EFD2E-ECEB-4702-9AB7-01D9230B2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61" y="127449"/>
            <a:ext cx="449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梯度下降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法的实现过程</a:t>
            </a:r>
          </a:p>
        </p:txBody>
      </p:sp>
      <p:grpSp>
        <p:nvGrpSpPr>
          <p:cNvPr id="123179" name="Group 299">
            <a:extLst>
              <a:ext uri="{FF2B5EF4-FFF2-40B4-BE49-F238E27FC236}">
                <a16:creationId xmlns:a16="http://schemas.microsoft.com/office/drawing/2014/main" id="{89C319DC-734C-4D36-AB82-AF747FC61AD7}"/>
              </a:ext>
            </a:extLst>
          </p:cNvPr>
          <p:cNvGrpSpPr>
            <a:grpSpLocks/>
          </p:cNvGrpSpPr>
          <p:nvPr/>
        </p:nvGrpSpPr>
        <p:grpSpPr bwMode="auto">
          <a:xfrm>
            <a:off x="234920" y="568052"/>
            <a:ext cx="7267575" cy="573089"/>
            <a:chOff x="192" y="566"/>
            <a:chExt cx="4578" cy="361"/>
          </a:xfrm>
        </p:grpSpPr>
        <p:sp>
          <p:nvSpPr>
            <p:cNvPr id="123176" name="Rectangle 296">
              <a:extLst>
                <a:ext uri="{FF2B5EF4-FFF2-40B4-BE49-F238E27FC236}">
                  <a16:creationId xmlns:a16="http://schemas.microsoft.com/office/drawing/2014/main" id="{9BF931E5-EB48-470A-ADB8-F673A1697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634"/>
              <a:ext cx="45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Wingdings" panose="05000000000000000000" pitchFamily="2" charset="2"/>
                </a:rPr>
                <a:t>选取初始向量        ，由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二次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函数           的基本性质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Wingdings 2" panose="05020102010507070707" pitchFamily="18" charset="2"/>
                </a:rPr>
                <a:t></a:t>
              </a:r>
            </a:p>
          </p:txBody>
        </p:sp>
        <p:graphicFrame>
          <p:nvGraphicFramePr>
            <p:cNvPr id="123177" name="Object 297">
              <a:extLst>
                <a:ext uri="{FF2B5EF4-FFF2-40B4-BE49-F238E27FC236}">
                  <a16:creationId xmlns:a16="http://schemas.microsoft.com/office/drawing/2014/main" id="{3EEB3014-E936-4D3A-BF4F-AAD8F8D7DC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7943597"/>
                </p:ext>
              </p:extLst>
            </p:nvPr>
          </p:nvGraphicFramePr>
          <p:xfrm>
            <a:off x="1427" y="566"/>
            <a:ext cx="44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66400" imgH="203040" progId="Equation.DSMT4">
                    <p:embed/>
                  </p:oleObj>
                </mc:Choice>
                <mc:Fallback>
                  <p:oleObj name="Equation" r:id="rId2" imgW="266400" imgH="203040" progId="Equation.DSMT4">
                    <p:embed/>
                    <p:pic>
                      <p:nvPicPr>
                        <p:cNvPr id="123177" name="Object 297">
                          <a:extLst>
                            <a:ext uri="{FF2B5EF4-FFF2-40B4-BE49-F238E27FC236}">
                              <a16:creationId xmlns:a16="http://schemas.microsoft.com/office/drawing/2014/main" id="{3EEB3014-E936-4D3A-BF4F-AAD8F8D7DC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7" y="566"/>
                          <a:ext cx="44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78" name="Object 298">
              <a:extLst>
                <a:ext uri="{FF2B5EF4-FFF2-40B4-BE49-F238E27FC236}">
                  <a16:creationId xmlns:a16="http://schemas.microsoft.com/office/drawing/2014/main" id="{D5ECFE00-0A71-4E45-97F5-9A3DD2F50A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4382411"/>
                </p:ext>
              </p:extLst>
            </p:nvPr>
          </p:nvGraphicFramePr>
          <p:xfrm>
            <a:off x="2961" y="607"/>
            <a:ext cx="54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42720" imgH="203040" progId="Equation.DSMT4">
                    <p:embed/>
                  </p:oleObj>
                </mc:Choice>
                <mc:Fallback>
                  <p:oleObj name="Equation" r:id="rId4" imgW="342720" imgH="203040" progId="Equation.DSMT4">
                    <p:embed/>
                    <p:pic>
                      <p:nvPicPr>
                        <p:cNvPr id="123178" name="Object 298">
                          <a:extLst>
                            <a:ext uri="{FF2B5EF4-FFF2-40B4-BE49-F238E27FC236}">
                              <a16:creationId xmlns:a16="http://schemas.microsoft.com/office/drawing/2014/main" id="{D5ECFE00-0A71-4E45-97F5-9A3DD2F50A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1" y="607"/>
                          <a:ext cx="54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180" name="Object 300">
            <a:extLst>
              <a:ext uri="{FF2B5EF4-FFF2-40B4-BE49-F238E27FC236}">
                <a16:creationId xmlns:a16="http://schemas.microsoft.com/office/drawing/2014/main" id="{0926C962-FEE1-40B0-9904-2487EEED38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6018" y="1166002"/>
          <a:ext cx="3952920" cy="652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200" imgH="228600" progId="Equation.DSMT4">
                  <p:embed/>
                </p:oleObj>
              </mc:Choice>
              <mc:Fallback>
                <p:oleObj name="Equation" r:id="rId6" imgW="1384200" imgH="228600" progId="Equation.DSMT4">
                  <p:embed/>
                  <p:pic>
                    <p:nvPicPr>
                      <p:cNvPr id="123180" name="Object 300">
                        <a:extLst>
                          <a:ext uri="{FF2B5EF4-FFF2-40B4-BE49-F238E27FC236}">
                            <a16:creationId xmlns:a16="http://schemas.microsoft.com/office/drawing/2014/main" id="{0926C962-FEE1-40B0-9904-2487EEED38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018" y="1166002"/>
                        <a:ext cx="3952920" cy="6522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183" name="Group 303">
            <a:extLst>
              <a:ext uri="{FF2B5EF4-FFF2-40B4-BE49-F238E27FC236}">
                <a16:creationId xmlns:a16="http://schemas.microsoft.com/office/drawing/2014/main" id="{625F2BAE-83D4-4D1E-A570-77132D155101}"/>
              </a:ext>
            </a:extLst>
          </p:cNvPr>
          <p:cNvGrpSpPr>
            <a:grpSpLocks/>
          </p:cNvGrpSpPr>
          <p:nvPr/>
        </p:nvGrpSpPr>
        <p:grpSpPr bwMode="auto">
          <a:xfrm>
            <a:off x="6234180" y="1112071"/>
            <a:ext cx="1221104" cy="717533"/>
            <a:chOff x="3984" y="987"/>
            <a:chExt cx="960" cy="474"/>
          </a:xfrm>
        </p:grpSpPr>
        <p:sp>
          <p:nvSpPr>
            <p:cNvPr id="123182" name="Rectangle 302">
              <a:extLst>
                <a:ext uri="{FF2B5EF4-FFF2-40B4-BE49-F238E27FC236}">
                  <a16:creationId xmlns:a16="http://schemas.microsoft.com/office/drawing/2014/main" id="{FE92D915-33F1-4C8D-914E-8D2EF2317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029"/>
              <a:ext cx="960" cy="4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aphicFrame>
          <p:nvGraphicFramePr>
            <p:cNvPr id="123181" name="Object 301">
              <a:extLst>
                <a:ext uri="{FF2B5EF4-FFF2-40B4-BE49-F238E27FC236}">
                  <a16:creationId xmlns:a16="http://schemas.microsoft.com/office/drawing/2014/main" id="{90025A82-0E1B-4FD0-AA22-EEFCD0195C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6" y="987"/>
            <a:ext cx="816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68280" imgH="190440" progId="Equation.DSMT4">
                    <p:embed/>
                  </p:oleObj>
                </mc:Choice>
                <mc:Fallback>
                  <p:oleObj name="Equation" r:id="rId8" imgW="368280" imgH="190440" progId="Equation.DSMT4">
                    <p:embed/>
                    <p:pic>
                      <p:nvPicPr>
                        <p:cNvPr id="123181" name="Object 301">
                          <a:extLst>
                            <a:ext uri="{FF2B5EF4-FFF2-40B4-BE49-F238E27FC236}">
                              <a16:creationId xmlns:a16="http://schemas.microsoft.com/office/drawing/2014/main" id="{90025A82-0E1B-4FD0-AA22-EEFCD0195C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6" y="987"/>
                          <a:ext cx="816" cy="4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198" name="Group 318">
            <a:extLst>
              <a:ext uri="{FF2B5EF4-FFF2-40B4-BE49-F238E27FC236}">
                <a16:creationId xmlns:a16="http://schemas.microsoft.com/office/drawing/2014/main" id="{54A4FC80-84C0-4756-9C70-74BCB86882C5}"/>
              </a:ext>
            </a:extLst>
          </p:cNvPr>
          <p:cNvGrpSpPr>
            <a:grpSpLocks/>
          </p:cNvGrpSpPr>
          <p:nvPr/>
        </p:nvGrpSpPr>
        <p:grpSpPr bwMode="auto">
          <a:xfrm>
            <a:off x="244542" y="1915442"/>
            <a:ext cx="5802313" cy="512763"/>
            <a:chOff x="192" y="1527"/>
            <a:chExt cx="3655" cy="323"/>
          </a:xfrm>
        </p:grpSpPr>
        <p:sp>
          <p:nvSpPr>
            <p:cNvPr id="123184" name="Rectangle 304">
              <a:extLst>
                <a:ext uri="{FF2B5EF4-FFF2-40B4-BE49-F238E27FC236}">
                  <a16:creationId xmlns:a16="http://schemas.microsoft.com/office/drawing/2014/main" id="{ED762257-CF47-4079-B351-A8AD3550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559"/>
              <a:ext cx="365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Wingdings" panose="05000000000000000000" pitchFamily="2" charset="2"/>
                </a:rPr>
                <a:t>如果               ，则        就是方程组的解；</a:t>
              </a:r>
            </a:p>
          </p:txBody>
        </p:sp>
        <p:graphicFrame>
          <p:nvGraphicFramePr>
            <p:cNvPr id="123185" name="Object 305">
              <a:extLst>
                <a:ext uri="{FF2B5EF4-FFF2-40B4-BE49-F238E27FC236}">
                  <a16:creationId xmlns:a16="http://schemas.microsoft.com/office/drawing/2014/main" id="{C810E2CE-D500-4817-ACA8-D1D772FE1A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1" y="1527"/>
            <a:ext cx="73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82400" imgH="203040" progId="Equation.DSMT4">
                    <p:embed/>
                  </p:oleObj>
                </mc:Choice>
                <mc:Fallback>
                  <p:oleObj name="Equation" r:id="rId10" imgW="482400" imgH="203040" progId="Equation.DSMT4">
                    <p:embed/>
                    <p:pic>
                      <p:nvPicPr>
                        <p:cNvPr id="123185" name="Object 305">
                          <a:extLst>
                            <a:ext uri="{FF2B5EF4-FFF2-40B4-BE49-F238E27FC236}">
                              <a16:creationId xmlns:a16="http://schemas.microsoft.com/office/drawing/2014/main" id="{C810E2CE-D500-4817-ACA8-D1D772FE1A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" y="1527"/>
                          <a:ext cx="730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86" name="Object 306">
              <a:extLst>
                <a:ext uri="{FF2B5EF4-FFF2-40B4-BE49-F238E27FC236}">
                  <a16:creationId xmlns:a16="http://schemas.microsoft.com/office/drawing/2014/main" id="{DCEF48D3-DBBB-4E06-A28B-7F6000FE55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0" y="1536"/>
            <a:ext cx="405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66400" imgH="203040" progId="Equation.DSMT4">
                    <p:embed/>
                  </p:oleObj>
                </mc:Choice>
                <mc:Fallback>
                  <p:oleObj name="Equation" r:id="rId12" imgW="266400" imgH="203040" progId="Equation.DSMT4">
                    <p:embed/>
                    <p:pic>
                      <p:nvPicPr>
                        <p:cNvPr id="123186" name="Object 306">
                          <a:extLst>
                            <a:ext uri="{FF2B5EF4-FFF2-40B4-BE49-F238E27FC236}">
                              <a16:creationId xmlns:a16="http://schemas.microsoft.com/office/drawing/2014/main" id="{DCEF48D3-DBBB-4E06-A28B-7F6000FE55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0" y="1536"/>
                          <a:ext cx="405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199" name="Group 319">
            <a:extLst>
              <a:ext uri="{FF2B5EF4-FFF2-40B4-BE49-F238E27FC236}">
                <a16:creationId xmlns:a16="http://schemas.microsoft.com/office/drawing/2014/main" id="{E0847FF8-F11F-47AC-B712-4C5B512BB14F}"/>
              </a:ext>
            </a:extLst>
          </p:cNvPr>
          <p:cNvGrpSpPr>
            <a:grpSpLocks/>
          </p:cNvGrpSpPr>
          <p:nvPr/>
        </p:nvGrpSpPr>
        <p:grpSpPr bwMode="auto">
          <a:xfrm>
            <a:off x="286927" y="2603783"/>
            <a:ext cx="6827838" cy="509588"/>
            <a:chOff x="534" y="1961"/>
            <a:chExt cx="4301" cy="321"/>
          </a:xfrm>
        </p:grpSpPr>
        <p:sp>
          <p:nvSpPr>
            <p:cNvPr id="123187" name="Rectangle 307">
              <a:extLst>
                <a:ext uri="{FF2B5EF4-FFF2-40B4-BE49-F238E27FC236}">
                  <a16:creationId xmlns:a16="http://schemas.microsoft.com/office/drawing/2014/main" id="{AD594293-BC41-491E-AC4B-97EEB61E7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991"/>
              <a:ext cx="430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如果              ，则沿        方向进行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一维极小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搜索：</a:t>
              </a:r>
            </a:p>
          </p:txBody>
        </p:sp>
        <p:graphicFrame>
          <p:nvGraphicFramePr>
            <p:cNvPr id="123188" name="Object 308">
              <a:extLst>
                <a:ext uri="{FF2B5EF4-FFF2-40B4-BE49-F238E27FC236}">
                  <a16:creationId xmlns:a16="http://schemas.microsoft.com/office/drawing/2014/main" id="{B0EB9676-B85C-43F7-BFDE-503CA0D025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1" y="1961"/>
            <a:ext cx="72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82400" imgH="203040" progId="Equation.DSMT4">
                    <p:embed/>
                  </p:oleObj>
                </mc:Choice>
                <mc:Fallback>
                  <p:oleObj name="Equation" r:id="rId14" imgW="482400" imgH="203040" progId="Equation.DSMT4">
                    <p:embed/>
                    <p:pic>
                      <p:nvPicPr>
                        <p:cNvPr id="123188" name="Object 308">
                          <a:extLst>
                            <a:ext uri="{FF2B5EF4-FFF2-40B4-BE49-F238E27FC236}">
                              <a16:creationId xmlns:a16="http://schemas.microsoft.com/office/drawing/2014/main" id="{B0EB9676-B85C-43F7-BFDE-503CA0D025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1" y="1961"/>
                          <a:ext cx="72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89" name="Object 309">
              <a:extLst>
                <a:ext uri="{FF2B5EF4-FFF2-40B4-BE49-F238E27FC236}">
                  <a16:creationId xmlns:a16="http://schemas.microsoft.com/office/drawing/2014/main" id="{7351296A-C9E2-45F5-9C82-CB9033A1A5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8" y="1966"/>
            <a:ext cx="36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41200" imgH="190440" progId="Equation.DSMT4">
                    <p:embed/>
                  </p:oleObj>
                </mc:Choice>
                <mc:Fallback>
                  <p:oleObj name="Equation" r:id="rId16" imgW="241200" imgH="190440" progId="Equation.DSMT4">
                    <p:embed/>
                    <p:pic>
                      <p:nvPicPr>
                        <p:cNvPr id="123189" name="Object 309">
                          <a:extLst>
                            <a:ext uri="{FF2B5EF4-FFF2-40B4-BE49-F238E27FC236}">
                              <a16:creationId xmlns:a16="http://schemas.microsoft.com/office/drawing/2014/main" id="{7351296A-C9E2-45F5-9C82-CB9033A1A5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8" y="1966"/>
                          <a:ext cx="36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194" name="Group 314">
            <a:extLst>
              <a:ext uri="{FF2B5EF4-FFF2-40B4-BE49-F238E27FC236}">
                <a16:creationId xmlns:a16="http://schemas.microsoft.com/office/drawing/2014/main" id="{CC6908B3-6E8B-49FD-9B82-636CD9F10FA1}"/>
              </a:ext>
            </a:extLst>
          </p:cNvPr>
          <p:cNvGrpSpPr>
            <a:grpSpLocks/>
          </p:cNvGrpSpPr>
          <p:nvPr/>
        </p:nvGrpSpPr>
        <p:grpSpPr bwMode="auto">
          <a:xfrm>
            <a:off x="927976" y="3239738"/>
            <a:ext cx="6435725" cy="773113"/>
            <a:chOff x="288" y="2496"/>
            <a:chExt cx="4054" cy="487"/>
          </a:xfrm>
        </p:grpSpPr>
        <p:sp>
          <p:nvSpPr>
            <p:cNvPr id="123193" name="Rectangle 313">
              <a:extLst>
                <a:ext uri="{FF2B5EF4-FFF2-40B4-BE49-F238E27FC236}">
                  <a16:creationId xmlns:a16="http://schemas.microsoft.com/office/drawing/2014/main" id="{D708585A-3133-4123-90B1-141B3311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96"/>
              <a:ext cx="4054" cy="4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23190" name="Rectangle 310">
              <a:extLst>
                <a:ext uri="{FF2B5EF4-FFF2-40B4-BE49-F238E27FC236}">
                  <a16:creationId xmlns:a16="http://schemas.microsoft.com/office/drawing/2014/main" id="{4B1F7149-4EBF-4434-8BBE-77492698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592"/>
              <a:ext cx="1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Wingdings" panose="05000000000000000000" pitchFamily="2" charset="2"/>
                </a:rPr>
                <a:t>求</a:t>
              </a:r>
              <a:r>
                <a:rPr lang="zh-CN" altLang="en-US" sz="2400" b="1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Wingdings" panose="05000000000000000000" pitchFamily="2" charset="2"/>
                </a:rPr>
                <a:t>步长</a:t>
              </a:r>
              <a:r>
                <a:rPr lang="zh-CN" altLang="en-US" sz="2400" b="1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Wingdings" panose="05000000000000000000" pitchFamily="2" charset="2"/>
                </a:rPr>
                <a:t>     ，使得</a:t>
              </a:r>
            </a:p>
          </p:txBody>
        </p:sp>
        <p:graphicFrame>
          <p:nvGraphicFramePr>
            <p:cNvPr id="123191" name="Object 311">
              <a:extLst>
                <a:ext uri="{FF2B5EF4-FFF2-40B4-BE49-F238E27FC236}">
                  <a16:creationId xmlns:a16="http://schemas.microsoft.com/office/drawing/2014/main" id="{5038B08B-80B8-4D8B-8673-CECC86B7A6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" y="2622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52280" imgH="139680" progId="Equation.DSMT4">
                    <p:embed/>
                  </p:oleObj>
                </mc:Choice>
                <mc:Fallback>
                  <p:oleObj name="Equation" r:id="rId18" imgW="152280" imgH="139680" progId="Equation.DSMT4">
                    <p:embed/>
                    <p:pic>
                      <p:nvPicPr>
                        <p:cNvPr id="123191" name="Object 311">
                          <a:extLst>
                            <a:ext uri="{FF2B5EF4-FFF2-40B4-BE49-F238E27FC236}">
                              <a16:creationId xmlns:a16="http://schemas.microsoft.com/office/drawing/2014/main" id="{5038B08B-80B8-4D8B-8673-CECC86B7A6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2622"/>
                          <a:ext cx="28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92" name="Object 312">
              <a:extLst>
                <a:ext uri="{FF2B5EF4-FFF2-40B4-BE49-F238E27FC236}">
                  <a16:creationId xmlns:a16="http://schemas.microsoft.com/office/drawing/2014/main" id="{8F449B6B-14E3-451E-94C7-450CCF53DF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0" y="2525"/>
            <a:ext cx="1891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206360" imgH="291960" progId="Equation.DSMT4">
                    <p:embed/>
                  </p:oleObj>
                </mc:Choice>
                <mc:Fallback>
                  <p:oleObj name="Equation" r:id="rId20" imgW="1206360" imgH="291960" progId="Equation.DSMT4">
                    <p:embed/>
                    <p:pic>
                      <p:nvPicPr>
                        <p:cNvPr id="123192" name="Object 312">
                          <a:extLst>
                            <a:ext uri="{FF2B5EF4-FFF2-40B4-BE49-F238E27FC236}">
                              <a16:creationId xmlns:a16="http://schemas.microsoft.com/office/drawing/2014/main" id="{8F449B6B-14E3-451E-94C7-450CCF53DF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0" y="2525"/>
                          <a:ext cx="1891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195" name="Object 315">
            <a:extLst>
              <a:ext uri="{FF2B5EF4-FFF2-40B4-BE49-F238E27FC236}">
                <a16:creationId xmlns:a16="http://schemas.microsoft.com/office/drawing/2014/main" id="{0E491E99-A70A-4893-B483-8BCCC08379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542" y="4165251"/>
          <a:ext cx="3342895" cy="971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396800" imgH="406080" progId="Equation.DSMT4">
                  <p:embed/>
                </p:oleObj>
              </mc:Choice>
              <mc:Fallback>
                <p:oleObj name="Equation" r:id="rId22" imgW="1396800" imgH="406080" progId="Equation.DSMT4">
                  <p:embed/>
                  <p:pic>
                    <p:nvPicPr>
                      <p:cNvPr id="123195" name="Object 315">
                        <a:extLst>
                          <a:ext uri="{FF2B5EF4-FFF2-40B4-BE49-F238E27FC236}">
                            <a16:creationId xmlns:a16="http://schemas.microsoft.com/office/drawing/2014/main" id="{0E491E99-A70A-4893-B483-8BCCC0837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42" y="4165251"/>
                        <a:ext cx="3342895" cy="971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97" name="Object 317">
            <a:extLst>
              <a:ext uri="{FF2B5EF4-FFF2-40B4-BE49-F238E27FC236}">
                <a16:creationId xmlns:a16="http://schemas.microsoft.com/office/drawing/2014/main" id="{47F832B0-6F49-42B3-BE6A-0155C69A99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0" y="5221384"/>
          <a:ext cx="6181966" cy="89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3124080" imgH="419040" progId="Equation.DSMT4">
                  <p:embed/>
                </p:oleObj>
              </mc:Choice>
              <mc:Fallback>
                <p:oleObj name="Equation" r:id="rId24" imgW="3124080" imgH="419040" progId="Equation.DSMT4">
                  <p:embed/>
                  <p:pic>
                    <p:nvPicPr>
                      <p:cNvPr id="123197" name="Object 317">
                        <a:extLst>
                          <a:ext uri="{FF2B5EF4-FFF2-40B4-BE49-F238E27FC236}">
                            <a16:creationId xmlns:a16="http://schemas.microsoft.com/office/drawing/2014/main" id="{47F832B0-6F49-42B3-BE6A-0155C69A99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" y="5221384"/>
                        <a:ext cx="6181966" cy="894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94">
            <a:extLst>
              <a:ext uri="{FF2B5EF4-FFF2-40B4-BE49-F238E27FC236}">
                <a16:creationId xmlns:a16="http://schemas.microsoft.com/office/drawing/2014/main" id="{1AA2A589-2AAC-4FA8-A652-74F0FA17C5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1863" y="5683486"/>
          <a:ext cx="2578414" cy="107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066680" imgH="444240" progId="Equation.DSMT4">
                  <p:embed/>
                </p:oleObj>
              </mc:Choice>
              <mc:Fallback>
                <p:oleObj name="Equation" r:id="rId26" imgW="1066680" imgH="444240" progId="Equation.DSMT4">
                  <p:embed/>
                  <p:pic>
                    <p:nvPicPr>
                      <p:cNvPr id="26" name="Object 294">
                        <a:extLst>
                          <a:ext uri="{FF2B5EF4-FFF2-40B4-BE49-F238E27FC236}">
                            <a16:creationId xmlns:a16="http://schemas.microsoft.com/office/drawing/2014/main" id="{1AA2A589-2AAC-4FA8-A652-74F0FA17C5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63" y="5683486"/>
                        <a:ext cx="2578414" cy="1074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038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93" name="Group 301">
            <a:extLst>
              <a:ext uri="{FF2B5EF4-FFF2-40B4-BE49-F238E27FC236}">
                <a16:creationId xmlns:a16="http://schemas.microsoft.com/office/drawing/2014/main" id="{63D087FB-587E-4D85-97CC-D1787CEE3339}"/>
              </a:ext>
            </a:extLst>
          </p:cNvPr>
          <p:cNvGrpSpPr>
            <a:grpSpLocks/>
          </p:cNvGrpSpPr>
          <p:nvPr/>
        </p:nvGrpSpPr>
        <p:grpSpPr bwMode="auto">
          <a:xfrm>
            <a:off x="1034985" y="1384154"/>
            <a:ext cx="6573523" cy="915472"/>
            <a:chOff x="341" y="1208"/>
            <a:chExt cx="4269" cy="653"/>
          </a:xfrm>
        </p:grpSpPr>
        <p:graphicFrame>
          <p:nvGraphicFramePr>
            <p:cNvPr id="59687" name="Object 295">
              <a:extLst>
                <a:ext uri="{FF2B5EF4-FFF2-40B4-BE49-F238E27FC236}">
                  <a16:creationId xmlns:a16="http://schemas.microsoft.com/office/drawing/2014/main" id="{0F3BADC3-F4F7-47FF-B540-B20BDF7B84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2" y="1208"/>
            <a:ext cx="3568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0" imgH="419040" progId="Equation.DSMT4">
                    <p:embed/>
                  </p:oleObj>
                </mc:Choice>
                <mc:Fallback>
                  <p:oleObj name="Equation" r:id="rId2" imgW="2286000" imgH="419040" progId="Equation.DSMT4">
                    <p:embed/>
                    <p:pic>
                      <p:nvPicPr>
                        <p:cNvPr id="59687" name="Object 295">
                          <a:extLst>
                            <a:ext uri="{FF2B5EF4-FFF2-40B4-BE49-F238E27FC236}">
                              <a16:creationId xmlns:a16="http://schemas.microsoft.com/office/drawing/2014/main" id="{0F3BADC3-F4F7-47FF-B540-B20BDF7B84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2" y="1208"/>
                          <a:ext cx="3568" cy="65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688" name="Rectangle 296">
              <a:extLst>
                <a:ext uri="{FF2B5EF4-FFF2-40B4-BE49-F238E27FC236}">
                  <a16:creationId xmlns:a16="http://schemas.microsoft.com/office/drawing/2014/main" id="{4EA8157F-FED1-4A46-8138-DFAD2141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1398"/>
              <a:ext cx="7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注意到</a:t>
              </a:r>
            </a:p>
          </p:txBody>
        </p:sp>
      </p:grpSp>
      <p:graphicFrame>
        <p:nvGraphicFramePr>
          <p:cNvPr id="59691" name="Object 299">
            <a:extLst>
              <a:ext uri="{FF2B5EF4-FFF2-40B4-BE49-F238E27FC236}">
                <a16:creationId xmlns:a16="http://schemas.microsoft.com/office/drawing/2014/main" id="{47FF94B5-0BED-4261-BD98-05DE35D38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08320"/>
              </p:ext>
            </p:extLst>
          </p:nvPr>
        </p:nvGraphicFramePr>
        <p:xfrm>
          <a:off x="1573101" y="2459111"/>
          <a:ext cx="5853782" cy="75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291960" progId="Equation.DSMT4">
                  <p:embed/>
                </p:oleObj>
              </mc:Choice>
              <mc:Fallback>
                <p:oleObj name="Equation" r:id="rId4" imgW="2286000" imgH="291960" progId="Equation.DSMT4">
                  <p:embed/>
                  <p:pic>
                    <p:nvPicPr>
                      <p:cNvPr id="59691" name="Object 299">
                        <a:extLst>
                          <a:ext uri="{FF2B5EF4-FFF2-40B4-BE49-F238E27FC236}">
                            <a16:creationId xmlns:a16="http://schemas.microsoft.com/office/drawing/2014/main" id="{47FF94B5-0BED-4261-BD98-05DE35D38D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101" y="2459111"/>
                        <a:ext cx="5853782" cy="7558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697" name="Group 305">
            <a:extLst>
              <a:ext uri="{FF2B5EF4-FFF2-40B4-BE49-F238E27FC236}">
                <a16:creationId xmlns:a16="http://schemas.microsoft.com/office/drawing/2014/main" id="{D7CE7DE6-0085-46D7-B310-2DEE700361B0}"/>
              </a:ext>
            </a:extLst>
          </p:cNvPr>
          <p:cNvGrpSpPr>
            <a:grpSpLocks/>
          </p:cNvGrpSpPr>
          <p:nvPr/>
        </p:nvGrpSpPr>
        <p:grpSpPr bwMode="auto">
          <a:xfrm>
            <a:off x="1011505" y="3465880"/>
            <a:ext cx="6513513" cy="593725"/>
            <a:chOff x="240" y="3051"/>
            <a:chExt cx="4103" cy="374"/>
          </a:xfrm>
        </p:grpSpPr>
        <p:graphicFrame>
          <p:nvGraphicFramePr>
            <p:cNvPr id="59694" name="Object 302">
              <a:extLst>
                <a:ext uri="{FF2B5EF4-FFF2-40B4-BE49-F238E27FC236}">
                  <a16:creationId xmlns:a16="http://schemas.microsoft.com/office/drawing/2014/main" id="{20FFDFB3-4661-4D77-A5BF-A30E8D9BB8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8" y="3051"/>
            <a:ext cx="1733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30040" imgH="241200" progId="Equation.DSMT4">
                    <p:embed/>
                  </p:oleObj>
                </mc:Choice>
                <mc:Fallback>
                  <p:oleObj name="Equation" r:id="rId6" imgW="1130040" imgH="241200" progId="Equation.DSMT4">
                    <p:embed/>
                    <p:pic>
                      <p:nvPicPr>
                        <p:cNvPr id="59694" name="Object 302">
                          <a:extLst>
                            <a:ext uri="{FF2B5EF4-FFF2-40B4-BE49-F238E27FC236}">
                              <a16:creationId xmlns:a16="http://schemas.microsoft.com/office/drawing/2014/main" id="{20FFDFB3-4661-4D77-A5BF-A30E8D9BB8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" y="3051"/>
                          <a:ext cx="1733" cy="37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695" name="Rectangle 303">
              <a:extLst>
                <a:ext uri="{FF2B5EF4-FFF2-40B4-BE49-F238E27FC236}">
                  <a16:creationId xmlns:a16="http://schemas.microsoft.com/office/drawing/2014/main" id="{C7EC246C-EBF9-4F3B-868B-B6D2A2870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086"/>
              <a:ext cx="41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令                                  ，从而完成第一次迭代。</a:t>
              </a:r>
            </a:p>
          </p:txBody>
        </p:sp>
      </p:grpSp>
      <p:grpSp>
        <p:nvGrpSpPr>
          <p:cNvPr id="59700" name="Group 308">
            <a:extLst>
              <a:ext uri="{FF2B5EF4-FFF2-40B4-BE49-F238E27FC236}">
                <a16:creationId xmlns:a16="http://schemas.microsoft.com/office/drawing/2014/main" id="{48E6F743-4B57-407F-A04B-3C73FF3D9F7D}"/>
              </a:ext>
            </a:extLst>
          </p:cNvPr>
          <p:cNvGrpSpPr>
            <a:grpSpLocks/>
          </p:cNvGrpSpPr>
          <p:nvPr/>
        </p:nvGrpSpPr>
        <p:grpSpPr bwMode="auto">
          <a:xfrm>
            <a:off x="899592" y="4365104"/>
            <a:ext cx="5749925" cy="519113"/>
            <a:chOff x="1248" y="3775"/>
            <a:chExt cx="3622" cy="327"/>
          </a:xfrm>
        </p:grpSpPr>
        <p:sp>
          <p:nvSpPr>
            <p:cNvPr id="59698" name="Rectangle 306">
              <a:extLst>
                <a:ext uri="{FF2B5EF4-FFF2-40B4-BE49-F238E27FC236}">
                  <a16:creationId xmlns:a16="http://schemas.microsoft.com/office/drawing/2014/main" id="{E250CA4E-1F70-4089-B9E9-3443D8347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806"/>
              <a:ext cx="36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下面以        为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新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的初值，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重复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上述过程。</a:t>
              </a:r>
            </a:p>
          </p:txBody>
        </p:sp>
        <p:graphicFrame>
          <p:nvGraphicFramePr>
            <p:cNvPr id="59699" name="Object 307">
              <a:extLst>
                <a:ext uri="{FF2B5EF4-FFF2-40B4-BE49-F238E27FC236}">
                  <a16:creationId xmlns:a16="http://schemas.microsoft.com/office/drawing/2014/main" id="{A545EE63-A947-4D1A-A963-863AE69EBF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2" y="3775"/>
            <a:ext cx="3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41200" imgH="203040" progId="Equation.DSMT4">
                    <p:embed/>
                  </p:oleObj>
                </mc:Choice>
                <mc:Fallback>
                  <p:oleObj name="Equation" r:id="rId8" imgW="241200" imgH="203040" progId="Equation.DSMT4">
                    <p:embed/>
                    <p:pic>
                      <p:nvPicPr>
                        <p:cNvPr id="59699" name="Object 307">
                          <a:extLst>
                            <a:ext uri="{FF2B5EF4-FFF2-40B4-BE49-F238E27FC236}">
                              <a16:creationId xmlns:a16="http://schemas.microsoft.com/office/drawing/2014/main" id="{A545EE63-A947-4D1A-A963-863AE69EBF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2" y="3775"/>
                          <a:ext cx="3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80">
            <a:extLst>
              <a:ext uri="{FF2B5EF4-FFF2-40B4-BE49-F238E27FC236}">
                <a16:creationId xmlns:a16="http://schemas.microsoft.com/office/drawing/2014/main" id="{21EACDC6-2F2C-4010-82B5-643975D26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72" y="427249"/>
            <a:ext cx="27363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梯度下降法</a:t>
            </a:r>
            <a:endParaRPr lang="en-US" altLang="zh-CN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520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66561">
            <a:extLst>
              <a:ext uri="{FF2B5EF4-FFF2-40B4-BE49-F238E27FC236}">
                <a16:creationId xmlns:a16="http://schemas.microsoft.com/office/drawing/2014/main" id="{EE96A278-3F16-4F52-8CB9-D322D3F24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1680" y="620688"/>
            <a:ext cx="5760640" cy="936104"/>
          </a:xfrm>
        </p:spPr>
        <p:txBody>
          <a:bodyPr/>
          <a:lstStyle/>
          <a:p>
            <a:r>
              <a:rPr lang="zh-CN" altLang="en-US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本章教学要求及重点难点</a:t>
            </a:r>
          </a:p>
        </p:txBody>
      </p:sp>
      <p:sp>
        <p:nvSpPr>
          <p:cNvPr id="67586" name="文本占位符 66562">
            <a:extLst>
              <a:ext uri="{FF2B5EF4-FFF2-40B4-BE49-F238E27FC236}">
                <a16:creationId xmlns:a16="http://schemas.microsoft.com/office/drawing/2014/main" id="{3D0EBD8C-6AF0-4FA1-AB7F-D700A6D6C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552" y="2060848"/>
            <a:ext cx="8064896" cy="338437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回顾线性代数基本知识</a:t>
            </a:r>
            <a:endParaRPr lang="en-US" altLang="zh-CN" sz="2800" b="1" dirty="0">
              <a:solidFill>
                <a:srgbClr val="0000FF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掌握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Gauss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消去法、三角分解法及其误差分析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掌握迭代法的基本思想</a:t>
            </a:r>
          </a:p>
          <a:p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重点：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 Jacobi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迭代法、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Gauss-Seidel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迭代法以及超</a:t>
            </a:r>
            <a:endParaRPr lang="en-US" altLang="zh-CN" sz="2800" b="1" dirty="0">
              <a:solidFill>
                <a:srgbClr val="0000FF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              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松弛</a:t>
            </a: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(SOR)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迭代法的基本原理</a:t>
            </a:r>
            <a:endParaRPr lang="en-US" altLang="zh-CN" sz="2800" b="1" dirty="0">
              <a:solidFill>
                <a:srgbClr val="0000FF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难点：迭代法的收敛性分析与证明</a:t>
            </a:r>
            <a:endParaRPr lang="en-US" altLang="zh-CN" sz="28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83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0">
            <a:extLst>
              <a:ext uri="{FF2B5EF4-FFF2-40B4-BE49-F238E27FC236}">
                <a16:creationId xmlns:a16="http://schemas.microsoft.com/office/drawing/2014/main" id="{566577E8-0165-4AE8-AF0A-8681F8862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6296"/>
            <a:ext cx="4724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§3.2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线性代数的基础知识</a:t>
            </a:r>
            <a:endParaRPr lang="zh-CN" altLang="en-US" sz="2800" dirty="0">
              <a:solidFill>
                <a:srgbClr val="008000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57AFC6-549C-4CAC-BBFD-EC32D23D9F31}"/>
              </a:ext>
            </a:extLst>
          </p:cNvPr>
          <p:cNvSpPr txBox="1"/>
          <p:nvPr/>
        </p:nvSpPr>
        <p:spPr>
          <a:xfrm>
            <a:off x="65872" y="886551"/>
            <a:ext cx="8970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矩阵是数字按行列分布的矩形数组。一个矩阵有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行和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列，称为           矩阵。大写字母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表示矩阵，小写带下标字母     表示构成矩阵的一个数。矩阵可表示为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0AE437-3A3B-4C5A-A313-307B0291CF17}"/>
              </a:ext>
            </a:extLst>
          </p:cNvPr>
          <p:cNvSpPr txBox="1"/>
          <p:nvPr/>
        </p:nvSpPr>
        <p:spPr>
          <a:xfrm>
            <a:off x="91032" y="2564904"/>
            <a:ext cx="450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这里    表示位于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j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位置的数。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EB9987-870D-40DA-973F-517EE116D882}"/>
              </a:ext>
            </a:extLst>
          </p:cNvPr>
          <p:cNvSpPr txBox="1"/>
          <p:nvPr/>
        </p:nvSpPr>
        <p:spPr>
          <a:xfrm>
            <a:off x="128362" y="3212976"/>
            <a:ext cx="871296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矩阵运算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 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ts val="1800"/>
              </a:lnSpc>
            </a:pP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  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相等、和、取负、差、标量乘积</a:t>
            </a:r>
            <a:r>
              <a:rPr lang="en-US" altLang="zh-CN" sz="28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8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线性组合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7EFDB0-40ED-FD21-D2F5-7DAAB5DC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8" y="1340665"/>
            <a:ext cx="850900" cy="292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7ADAD9-EBD8-3DF4-5017-761A875D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340665"/>
            <a:ext cx="355600" cy="30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D00440-9446-2A4B-4720-47255DB1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2132856"/>
            <a:ext cx="45085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CA178-1657-C18F-1CA6-E095AD1A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90" y="2670749"/>
            <a:ext cx="355600" cy="30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AA6374-E666-460C-DD3B-C18E0A2D3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295" y="4486201"/>
            <a:ext cx="6408210" cy="7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5"/>
  <p:tag name="ORIGINALWIDTH" val="378.75"/>
  <p:tag name="LATEXADDIN" val="\documentclass{article}&#10;\usepackage{amsmath}&#10;\pagestyle{empty}&#10;\begin{document}&#10;&#10;&#10;$Ax=b$&#10;&#10;\end{document}"/>
  <p:tag name="IGUANATEXSIZE" val="40"/>
  <p:tag name="IGUANATEXCURSOR" val="87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"/>
  <p:tag name="ORIGINALWIDTH" val="862.5"/>
  <p:tag name="LATEXADDIN" val="\documentclass{article}&#10;\usepackage{amsmath}&#10;\pagestyle{empty}&#10;\begin{document}&#10;&#10;&#10;$x_1=x_2=1.000$&#10;&#10;\end{document}"/>
  <p:tag name="IGUANATEXSIZE" val="24"/>
  <p:tag name="IGUANATEXCURSOR" val="9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"/>
  <p:tag name="ORIGINALWIDTH" val="651.75"/>
  <p:tag name="LATEXADDIN" val="\documentclass{article}&#10;\usepackage{amsmath}&#10;\pagestyle{empty}&#10;\begin{document}&#10;&#10;&#10;$m_{21}=21.31$&#10;&#10;\end{document}"/>
  <p:tag name="IGUANATEXSIZE" val="24"/>
  <p:tag name="IGUANATEXCURSOR" val="95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"/>
  <p:tag name="ORIGINALWIDTH" val="197.25"/>
  <p:tag name="LATEXADDIN" val="\documentclass{article}&#10;\usepackage{amsmath}&#10;\pagestyle{empty}&#10;\begin{document}&#10;&#10;&#10;$m_{21}$&#10;&#10;\end{document}"/>
  <p:tag name="IGUANATEXSIZE" val="24"/>
  <p:tag name="IGUANATEXCURSOR" val="89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.25"/>
  <p:tag name="ORIGINALWIDTH" val="2268.75"/>
  <p:tag name="LATEXADDIN" val="\documentclass{article}&#10;\usepackage{amsmath}&#10;\usepackage{color}&#10;\pagestyle{empty}&#10;\begin{document}&#10;&#10;\begin{eqnarray*} &#10;\left\{{\begin{array}{*{20}{l}}&#10;{u_{11}=1; ~u_{12}=2,~u_{13}=6;}\\&#10;{m_{21} u_{11} =m_{21} =4,}\\&#10;{m_{21} u_{12}+ u_{22} =8\Rightarrow u_{22}=0,}\\&#10;{m_{21} u_{13}+ u_{23} =-1\Rightarrow u_{23}=-25;}\\&#10;{m_{31} u_{11} =m_{31}=-2,}\\&#10;{m_{31} u_{12}+ m_{32}u_{22} =3\Rightarrow  -4=3 ~~\mbox{\textcolor[rgb]{1.00,0.00,0.00}{error}},}\\&#10;{m_{31} u_{13}+ m_{32}u_{23}+ u_{33} =5;}\\&#10;\end{array}}&#10;\right. &#10;\end{eqnarray*}&#10;\end{document}"/>
  <p:tag name="IGUANATEXSIZE" val="28"/>
  <p:tag name="IGUANATEXCURSOR" val="62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5"/>
  <p:tag name="ORIGINALWIDTH" val="2086.5"/>
  <p:tag name="LATEXADDIN" val="\documentclass{article}&#10;\usepackage{amsmath}&#10;\pagestyle{empty}&#10;\begin{document}&#10;&#10; $PA=\left(&#10;       \begin{array}{ccc}&#10;         1 &amp; 0&amp; 0 \\&#10;         0 &amp; 1 &amp; 0 \\&#10;         0&amp; 0&amp; 1\\&#10;       \end{array}&#10;     \right)&#10;     \left(&#10;       \begin{array}{ccc}&#10;         1 &amp; 2&amp; 6 \\&#10;         -2 &amp; 3 &amp; 5\\&#10;        4&amp; 8&amp; -1\\&#10;       \end{array}&#10;     \right) $&#10;\end{document}"/>
  <p:tag name="IGUANATEXSIZE" val="28"/>
  <p:tag name="IGUANATEXCURSOR" val="81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5"/>
  <p:tag name="ORIGINALWIDTH" val="182.25"/>
  <p:tag name="LATEXADDIN" val="\documentclass{article}&#10;\usepackage{amsmath}&#10;\pagestyle{empty}&#10;\begin{document}&#10;&#10;&#10;$\|\cdot\|$&#10;&#10;\end{document}"/>
  <p:tag name="IGUANATEXSIZE" val="28"/>
  <p:tag name="IGUANATEXCURSOR" val="93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5"/>
  <p:tag name="ORIGINALWIDTH" val="182.25"/>
  <p:tag name="LATEXADDIN" val="\documentclass{article}&#10;\usepackage{amsmath}&#10;\pagestyle{empty}&#10;\begin{document}&#10;&#10;&#10;$\|\cdot\|$&#10;&#10;\end{document}"/>
  <p:tag name="IGUANATEXSIZE" val="24"/>
  <p:tag name="IGUANATEXCURSOR" val="83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5"/>
  <p:tag name="ORIGINALWIDTH" val="428.25"/>
  <p:tag name="LATEXADDIN" val="\documentclass{article}&#10;\usepackage{amsmath}&#10;\pagestyle{empty}&#10;\begin{document}&#10;&#10;&#10;$\|B\|&lt;1$&#10;&#10;\end{document}"/>
  <p:tag name="IGUANATEXSIZE" val="24"/>
  <p:tag name="IGUANATEXCURSOR" val="90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5"/>
  <p:tag name="ORIGINALWIDTH" val="732.75"/>
  <p:tag name="LATEXADDIN" val="\documentclass{article}&#10;\usepackage{amsmath}&#10;\pagestyle{empty}&#10;\begin{document}&#10;&#10;&#10;$x_1, x_2,\cdots, x_n$&#10;&#10;\end{document}"/>
  <p:tag name="IGUANATEXSIZE" val="28"/>
  <p:tag name="IGUANATEXCURSOR" val="103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5"/>
  <p:tag name="ORIGINALWIDTH" val="2157"/>
  <p:tag name="LATEXADDIN" val="\documentclass{article}&#10;\usepackage{amsmath}&#10;\pagestyle{empty}&#10;\begin{document}&#10;&#10;&#10;$A=\left(&#10;  \begin{array}{cc}&#10;    1 &amp; 1\\&#10;    -1 &amp; -1 \\&#10;  \end{array}&#10;\right)$,~~&#10;$B=\left(&#10;  \begin{array}{cc}&#10;    1 &amp; -1\\&#10;    -1 &amp; 1 \\&#10;  \end{array}&#10;\right)$&#10;&#10;\end{document}"/>
  <p:tag name="IGUANATEXSIZE" val="28"/>
  <p:tag name="IGUANATEXCURSOR" val="162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5"/>
  <p:tag name="ORIGINALWIDTH" val="939"/>
  <p:tag name="LATEXADDIN" val="\documentclass{article}&#10;\usepackage{amsmath}&#10;\pagestyle{empty}&#10;\begin{document}&#10;&#10;&#10;$AB=\left(&#10;  \begin{array}{cc}&#10;    0 &amp; 0\\&#10;    0 &amp; 0 \\&#10;  \end{array}&#10;\right)$,&#10;&#10;\end{document}"/>
  <p:tag name="IGUANATEXSIZE" val="28"/>
  <p:tag name="IGUANATEXCURSOR" val="161"/>
  <p:tag name="TRANSPARENCY" val="True"/>
  <p:tag name="FILENAME" val=""/>
  <p:tag name="LATEXENGINEID" val="0"/>
  <p:tag name="TEMPFOLDER" val="d:\Soft\charulatex\"/>
  <p:tag name="LATEXFORMHEIGHT" val="468.75"/>
  <p:tag name="LATEXFORMWIDTH" val="545.2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5"/>
  <p:tag name="ORIGINALWIDTH" val="1080.75"/>
  <p:tag name="LATEXADDIN" val="\documentclass{article}&#10;\usepackage{amsmath}&#10;\pagestyle{empty}&#10;\begin{document}&#10;&#10;&#10; &#10;$BA=\left(&#10;  \begin{array}{cc}&#10;    2 &amp; 2\\&#10;    -2&amp; -2 \\&#10;  \end{array}&#10;\right)$&#10;&#10;\end{document}"/>
  <p:tag name="IGUANATEXSIZE" val="28"/>
  <p:tag name="IGUANATEXCURSOR" val="83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1"/>
  <p:tag name="LATEXADDIN" val="\documentclass{article}&#10;\usepackage{amsmath}&#10;\pagestyle{empty}&#10;\begin{document}&#10;&#10;&#10;$\infty$&#10;&#10;\end{document}"/>
  <p:tag name="IGUANATEXSIZE" val="18"/>
  <p:tag name="IGUANATEXCURSOR" val="89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1"/>
  <p:tag name="LATEXADDIN" val="\documentclass{article}&#10;\usepackage{amsmath}&#10;\pagestyle{empty}&#10;\begin{document}&#10;&#10;&#10;$\infty$&#10;&#10;\end{document}"/>
  <p:tag name="IGUANATEXSIZE" val="18"/>
  <p:tag name="IGUANATEXCURSOR" val="89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1"/>
  <p:tag name="LATEXADDIN" val="\documentclass{article}&#10;\usepackage{amsmath}&#10;\pagestyle{empty}&#10;\begin{document}&#10;&#10;&#10;$\infty$&#10;&#10;\end{document}"/>
  <p:tag name="IGUANATEXSIZE" val="18"/>
  <p:tag name="IGUANATEXCURSOR" val="89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"/>
  <p:tag name="ORIGINALWIDTH" val="2051.25"/>
  <p:tag name="LATEXADDIN" val="\documentclass{article}&#10;\usepackage{amsmath}&#10;\pagestyle{empty}&#10;\begin{document}&#10;&#10;&#10;$1^2+2^2+3^2+\cdots+n^2=\frac{n(n+1)(2n+1)}{6}$&#10;&#10;\end{document}"/>
  <p:tag name="IGUANATEXSIZE" val="28"/>
  <p:tag name="IGUANATEXCURSOR" val="12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很不错的模版">
  <a:themeElements>
    <a:clrScheme name="自定义 7">
      <a:dk1>
        <a:srgbClr val="121618"/>
      </a:dk1>
      <a:lt1>
        <a:srgbClr val="FFFFFF"/>
      </a:lt1>
      <a:dk2>
        <a:srgbClr val="FFFFFF"/>
      </a:dk2>
      <a:lt2>
        <a:srgbClr val="D3D9DD"/>
      </a:lt2>
      <a:accent1>
        <a:srgbClr val="6C89DA"/>
      </a:accent1>
      <a:accent2>
        <a:srgbClr val="8FAFE9"/>
      </a:accent2>
      <a:accent3>
        <a:srgbClr val="FFFFFF"/>
      </a:accent3>
      <a:accent4>
        <a:srgbClr val="224272"/>
      </a:accent4>
      <a:accent5>
        <a:srgbClr val="BAC4EA"/>
      </a:accent5>
      <a:accent6>
        <a:srgbClr val="819ED3"/>
      </a:accent6>
      <a:hlink>
        <a:srgbClr val="57ABA3"/>
      </a:hlink>
      <a:folHlink>
        <a:srgbClr val="85819D"/>
      </a:folHlink>
    </a:clrScheme>
    <a:fontScheme name="自定义 1">
      <a:majorFont>
        <a:latin typeface="Times New Roman"/>
        <a:ea typeface="华文仿宋"/>
        <a:cs typeface=""/>
      </a:majorFont>
      <a:minorFont>
        <a:latin typeface="Times New Roman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1_很不错的模版 1">
        <a:dk1>
          <a:srgbClr val="384D68"/>
        </a:dk1>
        <a:lt1>
          <a:srgbClr val="FFFFFF"/>
        </a:lt1>
        <a:dk2>
          <a:srgbClr val="2B6185"/>
        </a:dk2>
        <a:lt2>
          <a:srgbClr val="D3D9DD"/>
        </a:lt2>
        <a:accent1>
          <a:srgbClr val="638AA1"/>
        </a:accent1>
        <a:accent2>
          <a:srgbClr val="8CA8B5"/>
        </a:accent2>
        <a:accent3>
          <a:srgbClr val="FFFFFF"/>
        </a:accent3>
        <a:accent4>
          <a:srgbClr val="2E4058"/>
        </a:accent4>
        <a:accent5>
          <a:srgbClr val="B7C4CD"/>
        </a:accent5>
        <a:accent6>
          <a:srgbClr val="7E98A4"/>
        </a:accent6>
        <a:hlink>
          <a:srgbClr val="6FA2E7"/>
        </a:hlink>
        <a:folHlink>
          <a:srgbClr val="B2A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2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BC93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3">
        <a:dk1>
          <a:srgbClr val="2A4F86"/>
        </a:dk1>
        <a:lt1>
          <a:srgbClr val="FFFFFF"/>
        </a:lt1>
        <a:dk2>
          <a:srgbClr val="3E68D0"/>
        </a:dk2>
        <a:lt2>
          <a:srgbClr val="D3D9DD"/>
        </a:lt2>
        <a:accent1>
          <a:srgbClr val="6C89DA"/>
        </a:accent1>
        <a:accent2>
          <a:srgbClr val="8FAFE9"/>
        </a:accent2>
        <a:accent3>
          <a:srgbClr val="FFFFFF"/>
        </a:accent3>
        <a:accent4>
          <a:srgbClr val="224272"/>
        </a:accent4>
        <a:accent5>
          <a:srgbClr val="BAC4EA"/>
        </a:accent5>
        <a:accent6>
          <a:srgbClr val="819ED3"/>
        </a:accent6>
        <a:hlink>
          <a:srgbClr val="57ABA3"/>
        </a:hlink>
        <a:folHlink>
          <a:srgbClr val="85819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chemeClr val="tx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/>
      <a:lstStyle>
        <a:defPPr algn="l">
          <a:spcBef>
            <a:spcPct val="20000"/>
          </a:spcBef>
          <a:defRPr kumimoji="1" sz="2800" dirty="0">
            <a:solidFill>
              <a:srgbClr val="0000FF"/>
            </a:solidFill>
            <a:latin typeface="华文仿宋" panose="02010600040101010101" pitchFamily="2" charset="-122"/>
            <a:ea typeface="华文仿宋" panose="02010600040101010101" pitchFamily="2" charset="-122"/>
          </a:defRPr>
        </a:defPPr>
      </a:lstStyle>
    </a:spDef>
    <a:txDef>
      <a:spPr>
        <a:ln/>
      </a:spPr>
      <a:bodyPr wrap="square" rtlCol="0">
        <a:spAutoFit/>
      </a:bodyPr>
      <a:lstStyle>
        <a:defPPr algn="l">
          <a:defRPr sz="4800" dirty="0" smtClean="0">
            <a:solidFill>
              <a:srgbClr val="FF0000"/>
            </a:solidFill>
            <a:latin typeface="+mn-ea"/>
            <a:ea typeface="+mn-ea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很不错的模版</Template>
  <TotalTime>25100</TotalTime>
  <Words>6011</Words>
  <Application>Microsoft Macintosh PowerPoint</Application>
  <PresentationFormat>全屏显示(4:3)</PresentationFormat>
  <Paragraphs>742</Paragraphs>
  <Slides>88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88</vt:i4>
      </vt:variant>
    </vt:vector>
  </HeadingPairs>
  <TitlesOfParts>
    <vt:vector size="109" baseType="lpstr">
      <vt:lpstr>仿宋</vt:lpstr>
      <vt:lpstr>黑体</vt:lpstr>
      <vt:lpstr>黑体</vt:lpstr>
      <vt:lpstr>华文仿宋</vt:lpstr>
      <vt:lpstr>KaiTi</vt:lpstr>
      <vt:lpstr>KaiTi</vt:lpstr>
      <vt:lpstr>楷体_GB2312</vt:lpstr>
      <vt:lpstr>Heiti SC Medium</vt:lpstr>
      <vt:lpstr>Arial</vt:lpstr>
      <vt:lpstr>Calibri</vt:lpstr>
      <vt:lpstr>Cambria Math</vt:lpstr>
      <vt:lpstr>Tahoma</vt:lpstr>
      <vt:lpstr>Times New Roman</vt:lpstr>
      <vt:lpstr>Tw Cen MT</vt:lpstr>
      <vt:lpstr>Verdana</vt:lpstr>
      <vt:lpstr>Wingdings</vt:lpstr>
      <vt:lpstr>1_很不错的模版</vt:lpstr>
      <vt:lpstr>Office 主题​​</vt:lpstr>
      <vt:lpstr>Equation</vt:lpstr>
      <vt:lpstr>MathType 5.0 Equation</vt:lpstr>
      <vt:lpstr>公式</vt:lpstr>
      <vt:lpstr>Computational Methods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矩阵乘法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本章教学要求及重点难点</vt:lpstr>
    </vt:vector>
  </TitlesOfParts>
  <Company>DEMI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Leo</dc:creator>
  <cp:lastModifiedBy>林 万</cp:lastModifiedBy>
  <cp:revision>2214</cp:revision>
  <dcterms:created xsi:type="dcterms:W3CDTF">2008-11-26T09:45:55Z</dcterms:created>
  <dcterms:modified xsi:type="dcterms:W3CDTF">2023-10-28T13:39:04Z</dcterms:modified>
</cp:coreProperties>
</file>